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43"/>
  </p:notesMasterIdLst>
  <p:sldIdLst>
    <p:sldId id="257" r:id="rId2"/>
    <p:sldId id="256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27" r:id="rId33"/>
    <p:sldId id="320" r:id="rId34"/>
    <p:sldId id="321" r:id="rId35"/>
    <p:sldId id="322" r:id="rId36"/>
    <p:sldId id="323" r:id="rId37"/>
    <p:sldId id="324" r:id="rId38"/>
    <p:sldId id="325" r:id="rId39"/>
    <p:sldId id="326" r:id="rId40"/>
    <p:sldId id="289" r:id="rId41"/>
    <p:sldId id="260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20C1CA-6725-413C-8A17-91E63B1CAAE9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72F5377E-3CC8-43EE-AA7E-0637526447EC}">
      <dgm:prSet phldrT="[Текст]"/>
      <dgm:spPr/>
      <dgm:t>
        <a:bodyPr/>
        <a:lstStyle/>
        <a:p>
          <a:r>
            <a:rPr lang="kk-KZ" dirty="0" smtClean="0">
              <a:solidFill>
                <a:schemeClr val="tx1"/>
              </a:solidFill>
              <a:latin typeface="Comic Sans MS" panose="030F0702030302020204" pitchFamily="66" charset="0"/>
            </a:rPr>
            <a:t>Құмды шөлдер</a:t>
          </a:r>
          <a:endParaRPr lang="ru-RU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9EB20B17-3803-4CA0-B3FF-9B9BF8C8706E}" type="parTrans" cxnId="{03AFF8D5-C3F8-47F2-A689-1A768BC98BBF}">
      <dgm:prSet/>
      <dgm:spPr/>
      <dgm:t>
        <a:bodyPr/>
        <a:lstStyle/>
        <a:p>
          <a:endParaRPr lang="ru-RU"/>
        </a:p>
      </dgm:t>
    </dgm:pt>
    <dgm:pt modelId="{563CF48E-A536-4707-B8C2-9440974FB867}" type="sibTrans" cxnId="{03AFF8D5-C3F8-47F2-A689-1A768BC98BBF}">
      <dgm:prSet/>
      <dgm:spPr/>
      <dgm:t>
        <a:bodyPr/>
        <a:lstStyle/>
        <a:p>
          <a:endParaRPr lang="ru-RU"/>
        </a:p>
      </dgm:t>
    </dgm:pt>
    <dgm:pt modelId="{E4840282-B55D-430A-8FC2-B796C099374B}">
      <dgm:prSet phldrT="[Текст]"/>
      <dgm:spPr/>
      <dgm:t>
        <a:bodyPr/>
        <a:lstStyle/>
        <a:p>
          <a:r>
            <a:rPr lang="kk-KZ" dirty="0" smtClean="0">
              <a:solidFill>
                <a:schemeClr val="tx1"/>
              </a:solidFill>
              <a:latin typeface="Comic Sans MS" panose="030F0702030302020204" pitchFamily="66" charset="0"/>
            </a:rPr>
            <a:t>Сазды шөлдер</a:t>
          </a:r>
          <a:endParaRPr lang="ru-RU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5D37E0CC-3170-40ED-8903-23052E125AA8}" type="parTrans" cxnId="{370F2DB6-A94E-428E-9FE6-535FEBA5ABC4}">
      <dgm:prSet/>
      <dgm:spPr/>
      <dgm:t>
        <a:bodyPr/>
        <a:lstStyle/>
        <a:p>
          <a:endParaRPr lang="ru-RU"/>
        </a:p>
      </dgm:t>
    </dgm:pt>
    <dgm:pt modelId="{9150B9AB-F560-4D13-AA27-176627681EF0}" type="sibTrans" cxnId="{370F2DB6-A94E-428E-9FE6-535FEBA5ABC4}">
      <dgm:prSet/>
      <dgm:spPr/>
      <dgm:t>
        <a:bodyPr/>
        <a:lstStyle/>
        <a:p>
          <a:endParaRPr lang="ru-RU"/>
        </a:p>
      </dgm:t>
    </dgm:pt>
    <dgm:pt modelId="{687C2E8A-7F4F-4653-8447-0EB81811D60F}">
      <dgm:prSet phldrT="[Текст]"/>
      <dgm:spPr/>
      <dgm:t>
        <a:bodyPr/>
        <a:lstStyle/>
        <a:p>
          <a:r>
            <a:rPr lang="kk-KZ" dirty="0" smtClean="0">
              <a:solidFill>
                <a:schemeClr val="tx1"/>
              </a:solidFill>
              <a:latin typeface="Comic Sans MS" panose="030F0702030302020204" pitchFamily="66" charset="0"/>
            </a:rPr>
            <a:t>Тасты шөлдер</a:t>
          </a:r>
          <a:endParaRPr lang="ru-RU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1E6D2A54-18FC-4E5F-9F69-8E54CC746B27}" type="parTrans" cxnId="{1772E567-B389-4A44-A2F2-A85B6F3AF2CE}">
      <dgm:prSet/>
      <dgm:spPr/>
      <dgm:t>
        <a:bodyPr/>
        <a:lstStyle/>
        <a:p>
          <a:endParaRPr lang="ru-RU"/>
        </a:p>
      </dgm:t>
    </dgm:pt>
    <dgm:pt modelId="{5A8588B1-31BC-478B-96C8-18CAD300C087}" type="sibTrans" cxnId="{1772E567-B389-4A44-A2F2-A85B6F3AF2CE}">
      <dgm:prSet/>
      <dgm:spPr/>
      <dgm:t>
        <a:bodyPr/>
        <a:lstStyle/>
        <a:p>
          <a:endParaRPr lang="ru-RU"/>
        </a:p>
      </dgm:t>
    </dgm:pt>
    <dgm:pt modelId="{15B25A43-0C1C-4114-A6B0-88D7B872364D}">
      <dgm:prSet custT="1"/>
      <dgm:spPr/>
      <dgm:t>
        <a:bodyPr/>
        <a:lstStyle/>
        <a:p>
          <a:r>
            <a:rPr lang="kk-KZ" sz="2000" dirty="0" smtClean="0">
              <a:latin typeface="Comic Sans MS" panose="030F0702030302020204" pitchFamily="66" charset="0"/>
            </a:rPr>
            <a:t>Қызылқұм, Арал маңы, Қарақұм, Мойынқұм, Тауқұм, Сарыесік Атырау,  Үлкен және Кіші Борсық, Нарын құмдары</a:t>
          </a:r>
          <a:endParaRPr lang="ru-RU" sz="2000" dirty="0">
            <a:latin typeface="Comic Sans MS" panose="030F0702030302020204" pitchFamily="66" charset="0"/>
          </a:endParaRPr>
        </a:p>
      </dgm:t>
    </dgm:pt>
    <dgm:pt modelId="{F0F98B37-4F13-4E0C-B922-A1E9F147D912}" type="parTrans" cxnId="{5CE7BBEE-E031-44E4-AFCD-CC54A8B79C5C}">
      <dgm:prSet/>
      <dgm:spPr/>
      <dgm:t>
        <a:bodyPr/>
        <a:lstStyle/>
        <a:p>
          <a:endParaRPr lang="ru-RU"/>
        </a:p>
      </dgm:t>
    </dgm:pt>
    <dgm:pt modelId="{BD6B09F8-E767-4245-A12B-712A32E7562E}" type="sibTrans" cxnId="{5CE7BBEE-E031-44E4-AFCD-CC54A8B79C5C}">
      <dgm:prSet/>
      <dgm:spPr/>
      <dgm:t>
        <a:bodyPr/>
        <a:lstStyle/>
        <a:p>
          <a:endParaRPr lang="ru-RU"/>
        </a:p>
      </dgm:t>
    </dgm:pt>
    <dgm:pt modelId="{71711396-26DE-4EA9-89EF-CF5338FB9119}">
      <dgm:prSet custT="1"/>
      <dgm:spPr/>
      <dgm:t>
        <a:bodyPr/>
        <a:lstStyle/>
        <a:p>
          <a:r>
            <a:rPr lang="kk-KZ" sz="2400" dirty="0" smtClean="0">
              <a:latin typeface="Comic Sans MS" panose="030F0702030302020204" pitchFamily="66" charset="0"/>
            </a:rPr>
            <a:t>Үстірт, Бетпақдала</a:t>
          </a:r>
          <a:endParaRPr lang="ru-RU" sz="2400" dirty="0">
            <a:latin typeface="Comic Sans MS" panose="030F0702030302020204" pitchFamily="66" charset="0"/>
          </a:endParaRPr>
        </a:p>
      </dgm:t>
    </dgm:pt>
    <dgm:pt modelId="{A33BFE4E-038B-462B-884A-CA91D32A4FB2}" type="parTrans" cxnId="{1843D2A9-15DE-40A3-B105-68C79A8D756C}">
      <dgm:prSet/>
      <dgm:spPr/>
      <dgm:t>
        <a:bodyPr/>
        <a:lstStyle/>
        <a:p>
          <a:endParaRPr lang="ru-RU"/>
        </a:p>
      </dgm:t>
    </dgm:pt>
    <dgm:pt modelId="{A0E8D5AF-05E9-49EE-B933-27D7823242F6}" type="sibTrans" cxnId="{1843D2A9-15DE-40A3-B105-68C79A8D756C}">
      <dgm:prSet/>
      <dgm:spPr/>
      <dgm:t>
        <a:bodyPr/>
        <a:lstStyle/>
        <a:p>
          <a:endParaRPr lang="ru-RU"/>
        </a:p>
      </dgm:t>
    </dgm:pt>
    <dgm:pt modelId="{CE983FC5-3135-404F-8BEA-C3EAC1BE9FDC}">
      <dgm:prSet custT="1"/>
      <dgm:spPr/>
      <dgm:t>
        <a:bodyPr/>
        <a:lstStyle/>
        <a:p>
          <a:r>
            <a:rPr lang="kk-KZ" sz="2400" dirty="0" smtClean="0">
              <a:latin typeface="Comic Sans MS" panose="030F0702030302020204" pitchFamily="66" charset="0"/>
            </a:rPr>
            <a:t>Сарыарқаның оңтүстігі, Бетпақдала үстіртінің шығысы, Үстірт </a:t>
          </a:r>
          <a:endParaRPr lang="ru-RU" sz="2400" dirty="0">
            <a:latin typeface="Comic Sans MS" panose="030F0702030302020204" pitchFamily="66" charset="0"/>
          </a:endParaRPr>
        </a:p>
      </dgm:t>
    </dgm:pt>
    <dgm:pt modelId="{064C92E9-D038-451B-AB6B-75FA81DEC081}" type="parTrans" cxnId="{5218F554-399E-47B4-937E-E8423F312846}">
      <dgm:prSet/>
      <dgm:spPr/>
      <dgm:t>
        <a:bodyPr/>
        <a:lstStyle/>
        <a:p>
          <a:endParaRPr lang="ru-RU"/>
        </a:p>
      </dgm:t>
    </dgm:pt>
    <dgm:pt modelId="{8FEC4807-6AC4-4AD4-81F0-481C99D39F49}" type="sibTrans" cxnId="{5218F554-399E-47B4-937E-E8423F312846}">
      <dgm:prSet/>
      <dgm:spPr/>
      <dgm:t>
        <a:bodyPr/>
        <a:lstStyle/>
        <a:p>
          <a:endParaRPr lang="ru-RU"/>
        </a:p>
      </dgm:t>
    </dgm:pt>
    <dgm:pt modelId="{E0DF29C2-3927-481C-80A8-331C09B09996}" type="pres">
      <dgm:prSet presAssocID="{C820C1CA-6725-413C-8A17-91E63B1CAAE9}" presName="diagram" presStyleCnt="0">
        <dgm:presLayoutVars>
          <dgm:dir/>
          <dgm:animLvl val="lvl"/>
          <dgm:resizeHandles val="exact"/>
        </dgm:presLayoutVars>
      </dgm:prSet>
      <dgm:spPr/>
    </dgm:pt>
    <dgm:pt modelId="{17BCFFE4-A42E-4629-9BD7-5AB8CC42CA0B}" type="pres">
      <dgm:prSet presAssocID="{72F5377E-3CC8-43EE-AA7E-0637526447EC}" presName="compNode" presStyleCnt="0"/>
      <dgm:spPr/>
    </dgm:pt>
    <dgm:pt modelId="{C4545AD5-5D4B-4DE5-BC96-F40AC47E5DB4}" type="pres">
      <dgm:prSet presAssocID="{72F5377E-3CC8-43EE-AA7E-0637526447EC}" presName="childRect" presStyleLbl="bgAcc1" presStyleIdx="0" presStyleCnt="3" custScaleY="1117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A8AD94-9252-425A-9AF2-374BD369BA8E}" type="pres">
      <dgm:prSet presAssocID="{72F5377E-3CC8-43EE-AA7E-0637526447E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C04AA1-B2DA-4379-8B1F-E836D8DC7B92}" type="pres">
      <dgm:prSet presAssocID="{72F5377E-3CC8-43EE-AA7E-0637526447EC}" presName="parentRect" presStyleLbl="alignNode1" presStyleIdx="0" presStyleCnt="3"/>
      <dgm:spPr/>
      <dgm:t>
        <a:bodyPr/>
        <a:lstStyle/>
        <a:p>
          <a:endParaRPr lang="ru-RU"/>
        </a:p>
      </dgm:t>
    </dgm:pt>
    <dgm:pt modelId="{C3183B64-C3F6-4C41-86A7-E7314016D288}" type="pres">
      <dgm:prSet presAssocID="{72F5377E-3CC8-43EE-AA7E-0637526447EC}" presName="adorn" presStyleLbl="fgAccFollowNode1" presStyleIdx="0" presStyleCnt="3"/>
      <dgm:spPr/>
    </dgm:pt>
    <dgm:pt modelId="{058EBF7D-4E68-49B1-8F62-8E20C46F3401}" type="pres">
      <dgm:prSet presAssocID="{563CF48E-A536-4707-B8C2-9440974FB86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D4B8D22-751E-497F-AB71-9EEEB207A4D8}" type="pres">
      <dgm:prSet presAssocID="{E4840282-B55D-430A-8FC2-B796C099374B}" presName="compNode" presStyleCnt="0"/>
      <dgm:spPr/>
    </dgm:pt>
    <dgm:pt modelId="{72ABD007-E260-4BEE-97C0-CBEE0AF671DF}" type="pres">
      <dgm:prSet presAssocID="{E4840282-B55D-430A-8FC2-B796C099374B}" presName="childRec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C4127C-A766-4C91-8CDA-B491CC24514A}" type="pres">
      <dgm:prSet presAssocID="{E4840282-B55D-430A-8FC2-B796C099374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755417-C6F3-4216-AC94-C4B916091743}" type="pres">
      <dgm:prSet presAssocID="{E4840282-B55D-430A-8FC2-B796C099374B}" presName="parentRect" presStyleLbl="alignNode1" presStyleIdx="1" presStyleCnt="3"/>
      <dgm:spPr/>
      <dgm:t>
        <a:bodyPr/>
        <a:lstStyle/>
        <a:p>
          <a:endParaRPr lang="ru-RU"/>
        </a:p>
      </dgm:t>
    </dgm:pt>
    <dgm:pt modelId="{0EA67CEC-F3E3-490A-9696-A3FFEA50BDCB}" type="pres">
      <dgm:prSet presAssocID="{E4840282-B55D-430A-8FC2-B796C099374B}" presName="adorn" presStyleLbl="fgAccFollowNode1" presStyleIdx="1" presStyleCnt="3"/>
      <dgm:spPr/>
    </dgm:pt>
    <dgm:pt modelId="{485F8C27-4D89-4BF5-B242-8AD9C96AF79C}" type="pres">
      <dgm:prSet presAssocID="{9150B9AB-F560-4D13-AA27-176627681EF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BD8C5B0-57CF-40AF-A046-8BF3EA359D0C}" type="pres">
      <dgm:prSet presAssocID="{687C2E8A-7F4F-4653-8447-0EB81811D60F}" presName="compNode" presStyleCnt="0"/>
      <dgm:spPr/>
    </dgm:pt>
    <dgm:pt modelId="{C32CD63A-B510-46CB-A4CE-4F68CC61B875}" type="pres">
      <dgm:prSet presAssocID="{687C2E8A-7F4F-4653-8447-0EB81811D60F}" presName="childRec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39915F-9FD3-44EC-9A96-599512C4CCA8}" type="pres">
      <dgm:prSet presAssocID="{687C2E8A-7F4F-4653-8447-0EB81811D60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576B47-C3DC-4C61-977D-7410FA65E28B}" type="pres">
      <dgm:prSet presAssocID="{687C2E8A-7F4F-4653-8447-0EB81811D60F}" presName="parentRect" presStyleLbl="alignNode1" presStyleIdx="2" presStyleCnt="3"/>
      <dgm:spPr/>
      <dgm:t>
        <a:bodyPr/>
        <a:lstStyle/>
        <a:p>
          <a:endParaRPr lang="ru-RU"/>
        </a:p>
      </dgm:t>
    </dgm:pt>
    <dgm:pt modelId="{5E4ACC77-A374-48F3-86BE-529695EBFD6D}" type="pres">
      <dgm:prSet presAssocID="{687C2E8A-7F4F-4653-8447-0EB81811D60F}" presName="adorn" presStyleLbl="fgAccFollowNode1" presStyleIdx="2" presStyleCnt="3"/>
      <dgm:spPr/>
    </dgm:pt>
  </dgm:ptLst>
  <dgm:cxnLst>
    <dgm:cxn modelId="{D21BEDC8-423E-4359-91D9-6DBD3D1DFA2E}" type="presOf" srcId="{E4840282-B55D-430A-8FC2-B796C099374B}" destId="{80C4127C-A766-4C91-8CDA-B491CC24514A}" srcOrd="0" destOrd="0" presId="urn:microsoft.com/office/officeart/2005/8/layout/bList2"/>
    <dgm:cxn modelId="{1772E567-B389-4A44-A2F2-A85B6F3AF2CE}" srcId="{C820C1CA-6725-413C-8A17-91E63B1CAAE9}" destId="{687C2E8A-7F4F-4653-8447-0EB81811D60F}" srcOrd="2" destOrd="0" parTransId="{1E6D2A54-18FC-4E5F-9F69-8E54CC746B27}" sibTransId="{5A8588B1-31BC-478B-96C8-18CAD300C087}"/>
    <dgm:cxn modelId="{03AFF8D5-C3F8-47F2-A689-1A768BC98BBF}" srcId="{C820C1CA-6725-413C-8A17-91E63B1CAAE9}" destId="{72F5377E-3CC8-43EE-AA7E-0637526447EC}" srcOrd="0" destOrd="0" parTransId="{9EB20B17-3803-4CA0-B3FF-9B9BF8C8706E}" sibTransId="{563CF48E-A536-4707-B8C2-9440974FB867}"/>
    <dgm:cxn modelId="{55928294-F55E-401A-9704-1A0E15F4987C}" type="presOf" srcId="{E4840282-B55D-430A-8FC2-B796C099374B}" destId="{90755417-C6F3-4216-AC94-C4B916091743}" srcOrd="1" destOrd="0" presId="urn:microsoft.com/office/officeart/2005/8/layout/bList2"/>
    <dgm:cxn modelId="{640F2256-42BE-40AF-BC90-13ACACBB34CE}" type="presOf" srcId="{9150B9AB-F560-4D13-AA27-176627681EF0}" destId="{485F8C27-4D89-4BF5-B242-8AD9C96AF79C}" srcOrd="0" destOrd="0" presId="urn:microsoft.com/office/officeart/2005/8/layout/bList2"/>
    <dgm:cxn modelId="{5CE7BBEE-E031-44E4-AFCD-CC54A8B79C5C}" srcId="{72F5377E-3CC8-43EE-AA7E-0637526447EC}" destId="{15B25A43-0C1C-4114-A6B0-88D7B872364D}" srcOrd="0" destOrd="0" parTransId="{F0F98B37-4F13-4E0C-B922-A1E9F147D912}" sibTransId="{BD6B09F8-E767-4245-A12B-712A32E7562E}"/>
    <dgm:cxn modelId="{304F8355-1954-47C3-B955-262DB24565DC}" type="presOf" srcId="{687C2E8A-7F4F-4653-8447-0EB81811D60F}" destId="{4E576B47-C3DC-4C61-977D-7410FA65E28B}" srcOrd="1" destOrd="0" presId="urn:microsoft.com/office/officeart/2005/8/layout/bList2"/>
    <dgm:cxn modelId="{370F2DB6-A94E-428E-9FE6-535FEBA5ABC4}" srcId="{C820C1CA-6725-413C-8A17-91E63B1CAAE9}" destId="{E4840282-B55D-430A-8FC2-B796C099374B}" srcOrd="1" destOrd="0" parTransId="{5D37E0CC-3170-40ED-8903-23052E125AA8}" sibTransId="{9150B9AB-F560-4D13-AA27-176627681EF0}"/>
    <dgm:cxn modelId="{8DD5EAF2-DBAB-44E3-8FFB-14224E672401}" type="presOf" srcId="{15B25A43-0C1C-4114-A6B0-88D7B872364D}" destId="{C4545AD5-5D4B-4DE5-BC96-F40AC47E5DB4}" srcOrd="0" destOrd="0" presId="urn:microsoft.com/office/officeart/2005/8/layout/bList2"/>
    <dgm:cxn modelId="{1B271A2C-FEE8-49EF-B27E-856CA7DDA1F6}" type="presOf" srcId="{563CF48E-A536-4707-B8C2-9440974FB867}" destId="{058EBF7D-4E68-49B1-8F62-8E20C46F3401}" srcOrd="0" destOrd="0" presId="urn:microsoft.com/office/officeart/2005/8/layout/bList2"/>
    <dgm:cxn modelId="{7F362144-E0A7-4747-8615-89D6AF30C134}" type="presOf" srcId="{72F5377E-3CC8-43EE-AA7E-0637526447EC}" destId="{21A8AD94-9252-425A-9AF2-374BD369BA8E}" srcOrd="0" destOrd="0" presId="urn:microsoft.com/office/officeart/2005/8/layout/bList2"/>
    <dgm:cxn modelId="{DC79FDFF-23AB-4285-B9C1-506C5E91AC9A}" type="presOf" srcId="{71711396-26DE-4EA9-89EF-CF5338FB9119}" destId="{72ABD007-E260-4BEE-97C0-CBEE0AF671DF}" srcOrd="0" destOrd="0" presId="urn:microsoft.com/office/officeart/2005/8/layout/bList2"/>
    <dgm:cxn modelId="{5218F554-399E-47B4-937E-E8423F312846}" srcId="{687C2E8A-7F4F-4653-8447-0EB81811D60F}" destId="{CE983FC5-3135-404F-8BEA-C3EAC1BE9FDC}" srcOrd="0" destOrd="0" parTransId="{064C92E9-D038-451B-AB6B-75FA81DEC081}" sibTransId="{8FEC4807-6AC4-4AD4-81F0-481C99D39F49}"/>
    <dgm:cxn modelId="{DFC25BE1-9093-42A4-B8F7-B22973F81782}" type="presOf" srcId="{687C2E8A-7F4F-4653-8447-0EB81811D60F}" destId="{B139915F-9FD3-44EC-9A96-599512C4CCA8}" srcOrd="0" destOrd="0" presId="urn:microsoft.com/office/officeart/2005/8/layout/bList2"/>
    <dgm:cxn modelId="{8E5FE7AE-52E2-40A6-8B2B-01BE4EFD75DF}" type="presOf" srcId="{C820C1CA-6725-413C-8A17-91E63B1CAAE9}" destId="{E0DF29C2-3927-481C-80A8-331C09B09996}" srcOrd="0" destOrd="0" presId="urn:microsoft.com/office/officeart/2005/8/layout/bList2"/>
    <dgm:cxn modelId="{9682BD95-841D-4797-8EC8-EDD19BCF8DF9}" type="presOf" srcId="{CE983FC5-3135-404F-8BEA-C3EAC1BE9FDC}" destId="{C32CD63A-B510-46CB-A4CE-4F68CC61B875}" srcOrd="0" destOrd="0" presId="urn:microsoft.com/office/officeart/2005/8/layout/bList2"/>
    <dgm:cxn modelId="{EAAFF10F-8542-44AF-9B94-C413E4FDA65F}" type="presOf" srcId="{72F5377E-3CC8-43EE-AA7E-0637526447EC}" destId="{AEC04AA1-B2DA-4379-8B1F-E836D8DC7B92}" srcOrd="1" destOrd="0" presId="urn:microsoft.com/office/officeart/2005/8/layout/bList2"/>
    <dgm:cxn modelId="{1843D2A9-15DE-40A3-B105-68C79A8D756C}" srcId="{E4840282-B55D-430A-8FC2-B796C099374B}" destId="{71711396-26DE-4EA9-89EF-CF5338FB9119}" srcOrd="0" destOrd="0" parTransId="{A33BFE4E-038B-462B-884A-CA91D32A4FB2}" sibTransId="{A0E8D5AF-05E9-49EE-B933-27D7823242F6}"/>
    <dgm:cxn modelId="{9BD77592-1C61-48C6-AE4E-6F193772DB39}" type="presParOf" srcId="{E0DF29C2-3927-481C-80A8-331C09B09996}" destId="{17BCFFE4-A42E-4629-9BD7-5AB8CC42CA0B}" srcOrd="0" destOrd="0" presId="urn:microsoft.com/office/officeart/2005/8/layout/bList2"/>
    <dgm:cxn modelId="{5A556C0F-D44E-4D2A-B68A-DF7431A7CA69}" type="presParOf" srcId="{17BCFFE4-A42E-4629-9BD7-5AB8CC42CA0B}" destId="{C4545AD5-5D4B-4DE5-BC96-F40AC47E5DB4}" srcOrd="0" destOrd="0" presId="urn:microsoft.com/office/officeart/2005/8/layout/bList2"/>
    <dgm:cxn modelId="{85EBE332-F7AB-43F9-94EA-C0BD31877088}" type="presParOf" srcId="{17BCFFE4-A42E-4629-9BD7-5AB8CC42CA0B}" destId="{21A8AD94-9252-425A-9AF2-374BD369BA8E}" srcOrd="1" destOrd="0" presId="urn:microsoft.com/office/officeart/2005/8/layout/bList2"/>
    <dgm:cxn modelId="{726DDCE7-F854-40AE-94FB-3DDC5BFFAD5F}" type="presParOf" srcId="{17BCFFE4-A42E-4629-9BD7-5AB8CC42CA0B}" destId="{AEC04AA1-B2DA-4379-8B1F-E836D8DC7B92}" srcOrd="2" destOrd="0" presId="urn:microsoft.com/office/officeart/2005/8/layout/bList2"/>
    <dgm:cxn modelId="{D50AA464-9D83-4075-A19D-515C41CE1A0A}" type="presParOf" srcId="{17BCFFE4-A42E-4629-9BD7-5AB8CC42CA0B}" destId="{C3183B64-C3F6-4C41-86A7-E7314016D288}" srcOrd="3" destOrd="0" presId="urn:microsoft.com/office/officeart/2005/8/layout/bList2"/>
    <dgm:cxn modelId="{36B2B455-A42B-4022-815C-0037128E2351}" type="presParOf" srcId="{E0DF29C2-3927-481C-80A8-331C09B09996}" destId="{058EBF7D-4E68-49B1-8F62-8E20C46F3401}" srcOrd="1" destOrd="0" presId="urn:microsoft.com/office/officeart/2005/8/layout/bList2"/>
    <dgm:cxn modelId="{42EEAAC7-6C8A-452E-B793-BF1D0DDEA9B7}" type="presParOf" srcId="{E0DF29C2-3927-481C-80A8-331C09B09996}" destId="{7D4B8D22-751E-497F-AB71-9EEEB207A4D8}" srcOrd="2" destOrd="0" presId="urn:microsoft.com/office/officeart/2005/8/layout/bList2"/>
    <dgm:cxn modelId="{BD64D1BD-5193-4798-B3A3-5E445AF23D3A}" type="presParOf" srcId="{7D4B8D22-751E-497F-AB71-9EEEB207A4D8}" destId="{72ABD007-E260-4BEE-97C0-CBEE0AF671DF}" srcOrd="0" destOrd="0" presId="urn:microsoft.com/office/officeart/2005/8/layout/bList2"/>
    <dgm:cxn modelId="{CF558B43-75BA-4809-8B4F-CBF526FBE491}" type="presParOf" srcId="{7D4B8D22-751E-497F-AB71-9EEEB207A4D8}" destId="{80C4127C-A766-4C91-8CDA-B491CC24514A}" srcOrd="1" destOrd="0" presId="urn:microsoft.com/office/officeart/2005/8/layout/bList2"/>
    <dgm:cxn modelId="{D66D73A7-FD93-4130-89B0-5724B0515C80}" type="presParOf" srcId="{7D4B8D22-751E-497F-AB71-9EEEB207A4D8}" destId="{90755417-C6F3-4216-AC94-C4B916091743}" srcOrd="2" destOrd="0" presId="urn:microsoft.com/office/officeart/2005/8/layout/bList2"/>
    <dgm:cxn modelId="{B81F5F72-0834-481E-92A5-3CAFD887FA4C}" type="presParOf" srcId="{7D4B8D22-751E-497F-AB71-9EEEB207A4D8}" destId="{0EA67CEC-F3E3-490A-9696-A3FFEA50BDCB}" srcOrd="3" destOrd="0" presId="urn:microsoft.com/office/officeart/2005/8/layout/bList2"/>
    <dgm:cxn modelId="{7E90DB5D-4D87-4FE7-B907-E67DC6022C36}" type="presParOf" srcId="{E0DF29C2-3927-481C-80A8-331C09B09996}" destId="{485F8C27-4D89-4BF5-B242-8AD9C96AF79C}" srcOrd="3" destOrd="0" presId="urn:microsoft.com/office/officeart/2005/8/layout/bList2"/>
    <dgm:cxn modelId="{7B18DCF3-5517-47C7-97FC-37B52C3D32CC}" type="presParOf" srcId="{E0DF29C2-3927-481C-80A8-331C09B09996}" destId="{2BD8C5B0-57CF-40AF-A046-8BF3EA359D0C}" srcOrd="4" destOrd="0" presId="urn:microsoft.com/office/officeart/2005/8/layout/bList2"/>
    <dgm:cxn modelId="{8F7789AC-953B-4B72-A2F7-22A0BDC67515}" type="presParOf" srcId="{2BD8C5B0-57CF-40AF-A046-8BF3EA359D0C}" destId="{C32CD63A-B510-46CB-A4CE-4F68CC61B875}" srcOrd="0" destOrd="0" presId="urn:microsoft.com/office/officeart/2005/8/layout/bList2"/>
    <dgm:cxn modelId="{6ED0A0A6-A773-4231-9205-2B249FB99C73}" type="presParOf" srcId="{2BD8C5B0-57CF-40AF-A046-8BF3EA359D0C}" destId="{B139915F-9FD3-44EC-9A96-599512C4CCA8}" srcOrd="1" destOrd="0" presId="urn:microsoft.com/office/officeart/2005/8/layout/bList2"/>
    <dgm:cxn modelId="{B9CBB2C8-45E0-4B31-B4E5-72909FB1B2C0}" type="presParOf" srcId="{2BD8C5B0-57CF-40AF-A046-8BF3EA359D0C}" destId="{4E576B47-C3DC-4C61-977D-7410FA65E28B}" srcOrd="2" destOrd="0" presId="urn:microsoft.com/office/officeart/2005/8/layout/bList2"/>
    <dgm:cxn modelId="{26FF9188-1E34-4890-9D54-764220558422}" type="presParOf" srcId="{2BD8C5B0-57CF-40AF-A046-8BF3EA359D0C}" destId="{5E4ACC77-A374-48F3-86BE-529695EBFD6D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727BAB-3C55-449B-9415-EC70B6379DB8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BA9D159-3F91-4B76-BA23-0C85869D685A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b="1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ШӨЛДЕР ҚҰРЛЫҚТЫҢ ІШКІ БӨЛІГІНДЕ ОРНАЛАСУ</a:t>
          </a:r>
          <a:r>
            <a:rPr lang="kk-KZ" b="1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Ы</a:t>
          </a:r>
          <a:r>
            <a:rPr lang="ru-RU" b="1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НА ҚАРАЙ:</a:t>
          </a:r>
          <a:endParaRPr lang="ru-RU" dirty="0">
            <a:latin typeface="Comic Sans MS" panose="030F0702030302020204" pitchFamily="66" charset="0"/>
          </a:endParaRPr>
        </a:p>
      </dgm:t>
    </dgm:pt>
    <dgm:pt modelId="{AAF0E0F0-27AD-47B9-B607-C63D448CC565}" type="parTrans" cxnId="{E150479F-79D5-4282-8CC2-E4C4A4932BA2}">
      <dgm:prSet/>
      <dgm:spPr/>
      <dgm:t>
        <a:bodyPr/>
        <a:lstStyle/>
        <a:p>
          <a:endParaRPr lang="ru-RU"/>
        </a:p>
      </dgm:t>
    </dgm:pt>
    <dgm:pt modelId="{36502306-2495-4DDF-B67D-F342D47BF490}" type="sibTrans" cxnId="{E150479F-79D5-4282-8CC2-E4C4A4932BA2}">
      <dgm:prSet/>
      <dgm:spPr/>
      <dgm:t>
        <a:bodyPr/>
        <a:lstStyle/>
        <a:p>
          <a:endParaRPr lang="ru-RU"/>
        </a:p>
      </dgm:t>
    </dgm:pt>
    <dgm:pt modelId="{C0A8330A-FF22-47D4-BC98-DA0A0646B763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b="1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1. ҚҰРЛЫҚТЫҚ</a:t>
          </a:r>
          <a:endParaRPr lang="ru-RU" b="1" dirty="0">
            <a:latin typeface="Comic Sans MS" panose="030F0702030302020204" pitchFamily="66" charset="0"/>
          </a:endParaRPr>
        </a:p>
      </dgm:t>
    </dgm:pt>
    <dgm:pt modelId="{434F5A75-46F5-4A0A-B869-4C3D18159DF0}" type="parTrans" cxnId="{18226AD3-D085-4EE7-B3A9-DD3F95CA6E93}">
      <dgm:prSet/>
      <dgm:spPr/>
      <dgm:t>
        <a:bodyPr/>
        <a:lstStyle/>
        <a:p>
          <a:endParaRPr lang="ru-RU"/>
        </a:p>
      </dgm:t>
    </dgm:pt>
    <dgm:pt modelId="{3EEC117B-FFF2-47BC-BD4C-F30D009761F0}" type="sibTrans" cxnId="{18226AD3-D085-4EE7-B3A9-DD3F95CA6E93}">
      <dgm:prSet/>
      <dgm:spPr/>
      <dgm:t>
        <a:bodyPr/>
        <a:lstStyle/>
        <a:p>
          <a:endParaRPr lang="ru-RU"/>
        </a:p>
      </dgm:t>
    </dgm:pt>
    <dgm:pt modelId="{F3A19C52-15DE-4263-A4F9-095178433BE9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b="1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2. БАТЫС ЖАҒАЛАУЛЫҚ </a:t>
          </a:r>
          <a:endParaRPr lang="ru-RU" b="1" dirty="0">
            <a:latin typeface="Comic Sans MS" panose="030F0702030302020204" pitchFamily="66" charset="0"/>
          </a:endParaRPr>
        </a:p>
      </dgm:t>
    </dgm:pt>
    <dgm:pt modelId="{08331D3D-F078-44C1-8ABA-C2029CF1E992}" type="parTrans" cxnId="{F3A4E1CB-BD21-4916-BC45-BB26D07CFAE8}">
      <dgm:prSet/>
      <dgm:spPr/>
      <dgm:t>
        <a:bodyPr/>
        <a:lstStyle/>
        <a:p>
          <a:endParaRPr lang="ru-RU"/>
        </a:p>
      </dgm:t>
    </dgm:pt>
    <dgm:pt modelId="{6AF2D949-1671-413B-A9E6-2000D6C38E08}" type="sibTrans" cxnId="{F3A4E1CB-BD21-4916-BC45-BB26D07CFAE8}">
      <dgm:prSet/>
      <dgm:spPr/>
      <dgm:t>
        <a:bodyPr/>
        <a:lstStyle/>
        <a:p>
          <a:endParaRPr lang="ru-RU"/>
        </a:p>
      </dgm:t>
    </dgm:pt>
    <dgm:pt modelId="{A13FC1CF-9BE0-4E7C-B898-2F197181F089}" type="pres">
      <dgm:prSet presAssocID="{EB727BAB-3C55-449B-9415-EC70B6379DB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8E5EA3-6131-40BF-B32C-A0E4E4F716B9}" type="pres">
      <dgm:prSet presAssocID="{EB727BAB-3C55-449B-9415-EC70B6379DB8}" presName="dummyMaxCanvas" presStyleCnt="0">
        <dgm:presLayoutVars/>
      </dgm:prSet>
      <dgm:spPr/>
    </dgm:pt>
    <dgm:pt modelId="{41BAD72D-46D1-40D8-A1A8-3A67E284AFBA}" type="pres">
      <dgm:prSet presAssocID="{EB727BAB-3C55-449B-9415-EC70B6379DB8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DBE1D8-8D4D-4A09-8615-5D2C7B8DEA39}" type="pres">
      <dgm:prSet presAssocID="{EB727BAB-3C55-449B-9415-EC70B6379DB8}" presName="ThreeNodes_2" presStyleLbl="node1" presStyleIdx="1" presStyleCnt="3" custScaleY="696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CB5396-2166-40BB-9D33-240EE25F2B2B}" type="pres">
      <dgm:prSet presAssocID="{EB727BAB-3C55-449B-9415-EC70B6379DB8}" presName="ThreeNodes_3" presStyleLbl="node1" presStyleIdx="2" presStyleCnt="3" custScaleY="732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FC325F-08BF-4CB4-9A84-ABD6A711F62C}" type="pres">
      <dgm:prSet presAssocID="{EB727BAB-3C55-449B-9415-EC70B6379DB8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DC2C98-2F64-43AF-B146-88D692368795}" type="pres">
      <dgm:prSet presAssocID="{EB727BAB-3C55-449B-9415-EC70B6379DB8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967D29-BAF4-4146-BD3A-6DBAEB88DACB}" type="pres">
      <dgm:prSet presAssocID="{EB727BAB-3C55-449B-9415-EC70B6379DB8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B65723-2909-4817-8ECC-4AC964B7778B}" type="pres">
      <dgm:prSet presAssocID="{EB727BAB-3C55-449B-9415-EC70B6379DB8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7C97CB-B4C8-4127-B48C-436AE17C3A08}" type="pres">
      <dgm:prSet presAssocID="{EB727BAB-3C55-449B-9415-EC70B6379DB8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776930-7376-4824-8A03-F2E71DBB09D2}" type="presOf" srcId="{F3A19C52-15DE-4263-A4F9-095178433BE9}" destId="{5F7C97CB-B4C8-4127-B48C-436AE17C3A08}" srcOrd="1" destOrd="0" presId="urn:microsoft.com/office/officeart/2005/8/layout/vProcess5"/>
    <dgm:cxn modelId="{BA4F6F6C-E99D-4044-A34E-55EAF3A01FEC}" type="presOf" srcId="{C0A8330A-FF22-47D4-BC98-DA0A0646B763}" destId="{04DBE1D8-8D4D-4A09-8615-5D2C7B8DEA39}" srcOrd="0" destOrd="0" presId="urn:microsoft.com/office/officeart/2005/8/layout/vProcess5"/>
    <dgm:cxn modelId="{42174DA6-FC35-45A9-BB2E-5727DA5444ED}" type="presOf" srcId="{BBA9D159-3F91-4B76-BA23-0C85869D685A}" destId="{41BAD72D-46D1-40D8-A1A8-3A67E284AFBA}" srcOrd="0" destOrd="0" presId="urn:microsoft.com/office/officeart/2005/8/layout/vProcess5"/>
    <dgm:cxn modelId="{5519B27D-7B3E-4FD3-A5E4-7B3A98BC9A3B}" type="presOf" srcId="{BBA9D159-3F91-4B76-BA23-0C85869D685A}" destId="{DF967D29-BAF4-4146-BD3A-6DBAEB88DACB}" srcOrd="1" destOrd="0" presId="urn:microsoft.com/office/officeart/2005/8/layout/vProcess5"/>
    <dgm:cxn modelId="{B0AF0BDD-44A5-4A37-9C1C-B74FCF1235B0}" type="presOf" srcId="{F3A19C52-15DE-4263-A4F9-095178433BE9}" destId="{A3CB5396-2166-40BB-9D33-240EE25F2B2B}" srcOrd="0" destOrd="0" presId="urn:microsoft.com/office/officeart/2005/8/layout/vProcess5"/>
    <dgm:cxn modelId="{6EAC9193-8F61-428C-8026-1B9D915AC169}" type="presOf" srcId="{36502306-2495-4DDF-B67D-F342D47BF490}" destId="{E7FC325F-08BF-4CB4-9A84-ABD6A711F62C}" srcOrd="0" destOrd="0" presId="urn:microsoft.com/office/officeart/2005/8/layout/vProcess5"/>
    <dgm:cxn modelId="{F3A4E1CB-BD21-4916-BC45-BB26D07CFAE8}" srcId="{EB727BAB-3C55-449B-9415-EC70B6379DB8}" destId="{F3A19C52-15DE-4263-A4F9-095178433BE9}" srcOrd="2" destOrd="0" parTransId="{08331D3D-F078-44C1-8ABA-C2029CF1E992}" sibTransId="{6AF2D949-1671-413B-A9E6-2000D6C38E08}"/>
    <dgm:cxn modelId="{9E42760E-5A87-45EB-8C63-3B6BBD7CA91F}" type="presOf" srcId="{C0A8330A-FF22-47D4-BC98-DA0A0646B763}" destId="{57B65723-2909-4817-8ECC-4AC964B7778B}" srcOrd="1" destOrd="0" presId="urn:microsoft.com/office/officeart/2005/8/layout/vProcess5"/>
    <dgm:cxn modelId="{18226AD3-D085-4EE7-B3A9-DD3F95CA6E93}" srcId="{EB727BAB-3C55-449B-9415-EC70B6379DB8}" destId="{C0A8330A-FF22-47D4-BC98-DA0A0646B763}" srcOrd="1" destOrd="0" parTransId="{434F5A75-46F5-4A0A-B869-4C3D18159DF0}" sibTransId="{3EEC117B-FFF2-47BC-BD4C-F30D009761F0}"/>
    <dgm:cxn modelId="{C3E4898A-6DD9-4384-BD27-2AD8220F0D8D}" type="presOf" srcId="{EB727BAB-3C55-449B-9415-EC70B6379DB8}" destId="{A13FC1CF-9BE0-4E7C-B898-2F197181F089}" srcOrd="0" destOrd="0" presId="urn:microsoft.com/office/officeart/2005/8/layout/vProcess5"/>
    <dgm:cxn modelId="{A72D2D4F-B135-47CE-993C-F18C15B7F4AD}" type="presOf" srcId="{3EEC117B-FFF2-47BC-BD4C-F30D009761F0}" destId="{13DC2C98-2F64-43AF-B146-88D692368795}" srcOrd="0" destOrd="0" presId="urn:microsoft.com/office/officeart/2005/8/layout/vProcess5"/>
    <dgm:cxn modelId="{E150479F-79D5-4282-8CC2-E4C4A4932BA2}" srcId="{EB727BAB-3C55-449B-9415-EC70B6379DB8}" destId="{BBA9D159-3F91-4B76-BA23-0C85869D685A}" srcOrd="0" destOrd="0" parTransId="{AAF0E0F0-27AD-47B9-B607-C63D448CC565}" sibTransId="{36502306-2495-4DDF-B67D-F342D47BF490}"/>
    <dgm:cxn modelId="{348DA96F-9C9F-426B-935B-19DF4CA37435}" type="presParOf" srcId="{A13FC1CF-9BE0-4E7C-B898-2F197181F089}" destId="{698E5EA3-6131-40BF-B32C-A0E4E4F716B9}" srcOrd="0" destOrd="0" presId="urn:microsoft.com/office/officeart/2005/8/layout/vProcess5"/>
    <dgm:cxn modelId="{561A1BC4-1044-4623-A843-0FD1F0303824}" type="presParOf" srcId="{A13FC1CF-9BE0-4E7C-B898-2F197181F089}" destId="{41BAD72D-46D1-40D8-A1A8-3A67E284AFBA}" srcOrd="1" destOrd="0" presId="urn:microsoft.com/office/officeart/2005/8/layout/vProcess5"/>
    <dgm:cxn modelId="{0606C509-7A49-49A0-B54B-3EC54F57D2C0}" type="presParOf" srcId="{A13FC1CF-9BE0-4E7C-B898-2F197181F089}" destId="{04DBE1D8-8D4D-4A09-8615-5D2C7B8DEA39}" srcOrd="2" destOrd="0" presId="urn:microsoft.com/office/officeart/2005/8/layout/vProcess5"/>
    <dgm:cxn modelId="{9BC05800-ACD0-446E-9D88-A23E6088FFEF}" type="presParOf" srcId="{A13FC1CF-9BE0-4E7C-B898-2F197181F089}" destId="{A3CB5396-2166-40BB-9D33-240EE25F2B2B}" srcOrd="3" destOrd="0" presId="urn:microsoft.com/office/officeart/2005/8/layout/vProcess5"/>
    <dgm:cxn modelId="{A765BB96-9E01-4146-BB73-A873C4B4A9E5}" type="presParOf" srcId="{A13FC1CF-9BE0-4E7C-B898-2F197181F089}" destId="{E7FC325F-08BF-4CB4-9A84-ABD6A711F62C}" srcOrd="4" destOrd="0" presId="urn:microsoft.com/office/officeart/2005/8/layout/vProcess5"/>
    <dgm:cxn modelId="{7BA8F972-8A9E-4333-9FB2-57CD357C34A4}" type="presParOf" srcId="{A13FC1CF-9BE0-4E7C-B898-2F197181F089}" destId="{13DC2C98-2F64-43AF-B146-88D692368795}" srcOrd="5" destOrd="0" presId="urn:microsoft.com/office/officeart/2005/8/layout/vProcess5"/>
    <dgm:cxn modelId="{16825114-2B8A-4A2B-904B-CEF629824CAC}" type="presParOf" srcId="{A13FC1CF-9BE0-4E7C-B898-2F197181F089}" destId="{DF967D29-BAF4-4146-BD3A-6DBAEB88DACB}" srcOrd="6" destOrd="0" presId="urn:microsoft.com/office/officeart/2005/8/layout/vProcess5"/>
    <dgm:cxn modelId="{D7D895C1-9BF4-4FD0-A710-953C84A280DD}" type="presParOf" srcId="{A13FC1CF-9BE0-4E7C-B898-2F197181F089}" destId="{57B65723-2909-4817-8ECC-4AC964B7778B}" srcOrd="7" destOrd="0" presId="urn:microsoft.com/office/officeart/2005/8/layout/vProcess5"/>
    <dgm:cxn modelId="{FC6D3E37-E4FE-4091-AC2A-8781435BB270}" type="presParOf" srcId="{A13FC1CF-9BE0-4E7C-B898-2F197181F089}" destId="{5F7C97CB-B4C8-4127-B48C-436AE17C3A0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175452-E62D-42BA-86AA-DB26FD2A5B4E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721C99C-4D40-4B73-B6DD-2349EB28C43D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3600" b="1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ГЕОГРАФИЯЛЫҚ ОРНЫНА ҚАРАЙ: </a:t>
          </a:r>
          <a:endParaRPr lang="ru-RU" sz="3600" dirty="0">
            <a:latin typeface="Comic Sans MS" panose="030F0702030302020204" pitchFamily="66" charset="0"/>
          </a:endParaRPr>
        </a:p>
      </dgm:t>
    </dgm:pt>
    <dgm:pt modelId="{30717C4C-8D40-4C13-896F-D41316874049}" type="parTrans" cxnId="{37AD2BD5-5A32-4EB2-8E3C-428E89EEAD68}">
      <dgm:prSet/>
      <dgm:spPr/>
      <dgm:t>
        <a:bodyPr/>
        <a:lstStyle/>
        <a:p>
          <a:endParaRPr lang="ru-RU"/>
        </a:p>
      </dgm:t>
    </dgm:pt>
    <dgm:pt modelId="{D7111863-481F-4369-8C24-45B5C645BCE8}" type="sibTrans" cxnId="{37AD2BD5-5A32-4EB2-8E3C-428E89EEAD68}">
      <dgm:prSet/>
      <dgm:spPr/>
      <dgm:t>
        <a:bodyPr/>
        <a:lstStyle/>
        <a:p>
          <a:endParaRPr lang="ru-RU"/>
        </a:p>
      </dgm:t>
    </dgm:pt>
    <dgm:pt modelId="{174FA12C-0867-4900-9B6B-11F2A431D8BC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2800" b="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ТРОПИКТІК</a:t>
          </a:r>
          <a:endParaRPr lang="ru-RU" sz="2800" b="0" dirty="0">
            <a:latin typeface="Comic Sans MS" panose="030F0702030302020204" pitchFamily="66" charset="0"/>
          </a:endParaRPr>
        </a:p>
      </dgm:t>
    </dgm:pt>
    <dgm:pt modelId="{CDD2BC57-3747-4CCB-81CA-ECB6D9C0EB12}" type="parTrans" cxnId="{F2E3B394-F674-46E0-9B78-CF81B7F1C09A}">
      <dgm:prSet/>
      <dgm:spPr/>
      <dgm:t>
        <a:bodyPr/>
        <a:lstStyle/>
        <a:p>
          <a:endParaRPr lang="ru-RU"/>
        </a:p>
      </dgm:t>
    </dgm:pt>
    <dgm:pt modelId="{8122734D-F3AC-4EE6-991D-B86FE0051ACE}" type="sibTrans" cxnId="{F2E3B394-F674-46E0-9B78-CF81B7F1C09A}">
      <dgm:prSet/>
      <dgm:spPr/>
      <dgm:t>
        <a:bodyPr/>
        <a:lstStyle/>
        <a:p>
          <a:endParaRPr lang="ru-RU"/>
        </a:p>
      </dgm:t>
    </dgm:pt>
    <dgm:pt modelId="{742DCF98-2B3B-4D1D-B57B-8374E5E0FE05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2800" b="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ҚОҢЫРЖАЙ БЕЛДЕУ </a:t>
          </a:r>
          <a:endParaRPr lang="ru-RU" sz="2800" b="0" dirty="0">
            <a:latin typeface="Comic Sans MS" panose="030F0702030302020204" pitchFamily="66" charset="0"/>
          </a:endParaRPr>
        </a:p>
      </dgm:t>
    </dgm:pt>
    <dgm:pt modelId="{267C841B-7571-448F-8489-BA75073D5157}" type="parTrans" cxnId="{934AA9A7-42B6-4452-B52E-67B4CC1099E8}">
      <dgm:prSet/>
      <dgm:spPr/>
      <dgm:t>
        <a:bodyPr/>
        <a:lstStyle/>
        <a:p>
          <a:endParaRPr lang="ru-RU"/>
        </a:p>
      </dgm:t>
    </dgm:pt>
    <dgm:pt modelId="{C1F56337-9623-4314-945C-550AC9B62CF6}" type="sibTrans" cxnId="{934AA9A7-42B6-4452-B52E-67B4CC1099E8}">
      <dgm:prSet/>
      <dgm:spPr/>
      <dgm:t>
        <a:bodyPr/>
        <a:lstStyle/>
        <a:p>
          <a:endParaRPr lang="ru-RU"/>
        </a:p>
      </dgm:t>
    </dgm:pt>
    <dgm:pt modelId="{EF1BB965-EA2F-42D4-BFF6-0D25C33775EE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2800" b="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АРКТИКА</a:t>
          </a:r>
          <a:r>
            <a:rPr lang="ru-RU" sz="2800" b="1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endParaRPr lang="ru-RU" sz="2800" dirty="0">
            <a:latin typeface="Comic Sans MS" panose="030F0702030302020204" pitchFamily="66" charset="0"/>
          </a:endParaRPr>
        </a:p>
      </dgm:t>
    </dgm:pt>
    <dgm:pt modelId="{375C99FE-2620-4844-A97E-5ED4987A942A}" type="parTrans" cxnId="{1FFA93DF-A97B-4378-A8ED-01B0738A0ED7}">
      <dgm:prSet/>
      <dgm:spPr/>
      <dgm:t>
        <a:bodyPr/>
        <a:lstStyle/>
        <a:p>
          <a:endParaRPr lang="ru-RU"/>
        </a:p>
      </dgm:t>
    </dgm:pt>
    <dgm:pt modelId="{9A8FCCC6-02CF-4288-AD9A-0713B670FB6E}" type="sibTrans" cxnId="{1FFA93DF-A97B-4378-A8ED-01B0738A0ED7}">
      <dgm:prSet/>
      <dgm:spPr/>
      <dgm:t>
        <a:bodyPr/>
        <a:lstStyle/>
        <a:p>
          <a:endParaRPr lang="ru-RU"/>
        </a:p>
      </dgm:t>
    </dgm:pt>
    <dgm:pt modelId="{CBF54E77-5EE3-4129-89EF-695D9F6CA216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2800" b="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СУБТРОПИКТІК</a:t>
          </a:r>
          <a:r>
            <a:rPr lang="ru-RU" sz="2800" b="1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endParaRPr lang="ru-RU" sz="2800" dirty="0">
            <a:latin typeface="Comic Sans MS" panose="030F0702030302020204" pitchFamily="66" charset="0"/>
          </a:endParaRPr>
        </a:p>
      </dgm:t>
    </dgm:pt>
    <dgm:pt modelId="{4C7BB000-3E20-4FE5-93FB-187E6476E106}" type="parTrans" cxnId="{9FA22DE2-54EC-4A6C-BD06-5B09A4165643}">
      <dgm:prSet/>
      <dgm:spPr/>
      <dgm:t>
        <a:bodyPr/>
        <a:lstStyle/>
        <a:p>
          <a:endParaRPr lang="ru-RU"/>
        </a:p>
      </dgm:t>
    </dgm:pt>
    <dgm:pt modelId="{C760CB27-2DA7-4402-BF42-5A4C4A6751B3}" type="sibTrans" cxnId="{9FA22DE2-54EC-4A6C-BD06-5B09A4165643}">
      <dgm:prSet/>
      <dgm:spPr/>
      <dgm:t>
        <a:bodyPr/>
        <a:lstStyle/>
        <a:p>
          <a:endParaRPr lang="ru-RU"/>
        </a:p>
      </dgm:t>
    </dgm:pt>
    <dgm:pt modelId="{9D951438-BC17-402A-AA24-154BBC51A825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2800" b="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АНТАРКТИДА (</a:t>
          </a:r>
          <a:r>
            <a:rPr lang="ru-RU" sz="2800" b="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арктика</a:t>
          </a:r>
          <a:r>
            <a:rPr lang="ru-RU" sz="2800" b="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800" b="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шөлі немесе</a:t>
          </a:r>
          <a:r>
            <a:rPr lang="ru-RU" sz="2800" b="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800" b="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мұз шөлі</a:t>
          </a:r>
          <a:r>
            <a:rPr lang="ru-RU" sz="2800" b="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) </a:t>
          </a:r>
          <a:endParaRPr lang="ru-RU" sz="2800" b="0" dirty="0">
            <a:latin typeface="Comic Sans MS" panose="030F0702030302020204" pitchFamily="66" charset="0"/>
          </a:endParaRPr>
        </a:p>
      </dgm:t>
    </dgm:pt>
    <dgm:pt modelId="{E83C0ACC-392A-4724-B365-DE5DC2270DA9}" type="parTrans" cxnId="{4BB0A040-FD9D-451F-ABF8-34F74979F68C}">
      <dgm:prSet/>
      <dgm:spPr/>
      <dgm:t>
        <a:bodyPr/>
        <a:lstStyle/>
        <a:p>
          <a:endParaRPr lang="ru-RU"/>
        </a:p>
      </dgm:t>
    </dgm:pt>
    <dgm:pt modelId="{BEFF65E4-C8CE-4145-AE2A-18E3FF07A8C3}" type="sibTrans" cxnId="{4BB0A040-FD9D-451F-ABF8-34F74979F68C}">
      <dgm:prSet/>
      <dgm:spPr/>
      <dgm:t>
        <a:bodyPr/>
        <a:lstStyle/>
        <a:p>
          <a:endParaRPr lang="ru-RU"/>
        </a:p>
      </dgm:t>
    </dgm:pt>
    <dgm:pt modelId="{EB6A5545-F78F-44B4-BBB7-54C86AF2BDB3}" type="pres">
      <dgm:prSet presAssocID="{AB175452-E62D-42BA-86AA-DB26FD2A5B4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56C3A5B-0CFB-4C02-AB07-4F33E255CAC9}" type="pres">
      <dgm:prSet presAssocID="{9721C99C-4D40-4B73-B6DD-2349EB28C43D}" presName="vertOne" presStyleCnt="0"/>
      <dgm:spPr/>
    </dgm:pt>
    <dgm:pt modelId="{29B4F14F-AC3C-471E-B6E6-F4449E98CDB9}" type="pres">
      <dgm:prSet presAssocID="{9721C99C-4D40-4B73-B6DD-2349EB28C43D}" presName="txOne" presStyleLbl="node0" presStyleIdx="0" presStyleCnt="1" custLinFactNeighborX="413" custLinFactNeighborY="606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92271A-DB31-4A39-92EC-BCABE357E8AB}" type="pres">
      <dgm:prSet presAssocID="{9721C99C-4D40-4B73-B6DD-2349EB28C43D}" presName="parTransOne" presStyleCnt="0"/>
      <dgm:spPr/>
    </dgm:pt>
    <dgm:pt modelId="{FEA29CE2-D3AA-40A1-BAC9-1C1E771AB5B7}" type="pres">
      <dgm:prSet presAssocID="{9721C99C-4D40-4B73-B6DD-2349EB28C43D}" presName="horzOne" presStyleCnt="0"/>
      <dgm:spPr/>
    </dgm:pt>
    <dgm:pt modelId="{8A919358-9300-410E-A6BB-3F073F98A6F3}" type="pres">
      <dgm:prSet presAssocID="{174FA12C-0867-4900-9B6B-11F2A431D8BC}" presName="vertTwo" presStyleCnt="0"/>
      <dgm:spPr/>
    </dgm:pt>
    <dgm:pt modelId="{F7C77AF5-79B1-49BB-87B0-3B9342EBC6C0}" type="pres">
      <dgm:prSet presAssocID="{174FA12C-0867-4900-9B6B-11F2A431D8BC}" presName="txTwo" presStyleLbl="node2" presStyleIdx="0" presStyleCnt="2" custScaleX="81905" custLinFactNeighborX="-7625" custLinFactNeighborY="-79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7C7A39E-6B65-43E7-845B-AF30F00372AD}" type="pres">
      <dgm:prSet presAssocID="{174FA12C-0867-4900-9B6B-11F2A431D8BC}" presName="parTransTwo" presStyleCnt="0"/>
      <dgm:spPr/>
    </dgm:pt>
    <dgm:pt modelId="{45A3987A-A002-4325-ABD5-35F9BB12BAB3}" type="pres">
      <dgm:prSet presAssocID="{174FA12C-0867-4900-9B6B-11F2A431D8BC}" presName="horzTwo" presStyleCnt="0"/>
      <dgm:spPr/>
    </dgm:pt>
    <dgm:pt modelId="{3AA60FD4-E8CA-4A39-BF44-A610A04C6EC7}" type="pres">
      <dgm:prSet presAssocID="{742DCF98-2B3B-4D1D-B57B-8374E5E0FE05}" presName="vertThree" presStyleCnt="0"/>
      <dgm:spPr/>
    </dgm:pt>
    <dgm:pt modelId="{A7D7F11E-9212-4DA1-AAC0-A7CB2DC418FA}" type="pres">
      <dgm:prSet presAssocID="{742DCF98-2B3B-4D1D-B57B-8374E5E0FE05}" presName="txThree" presStyleLbl="node3" presStyleIdx="0" presStyleCnt="3" custScaleX="1946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2560B4-B97A-4AF1-96B5-C1FF8CAD8915}" type="pres">
      <dgm:prSet presAssocID="{742DCF98-2B3B-4D1D-B57B-8374E5E0FE05}" presName="horzThree" presStyleCnt="0"/>
      <dgm:spPr/>
    </dgm:pt>
    <dgm:pt modelId="{FAA5963D-6D89-4120-89F4-1AFCAB270F81}" type="pres">
      <dgm:prSet presAssocID="{C1F56337-9623-4314-945C-550AC9B62CF6}" presName="sibSpaceThree" presStyleCnt="0"/>
      <dgm:spPr/>
    </dgm:pt>
    <dgm:pt modelId="{C4616024-3FD2-4068-ACC2-75DAA0FCA2FF}" type="pres">
      <dgm:prSet presAssocID="{EF1BB965-EA2F-42D4-BFF6-0D25C33775EE}" presName="vertThree" presStyleCnt="0"/>
      <dgm:spPr/>
    </dgm:pt>
    <dgm:pt modelId="{ED9E5FF6-5A41-4FAE-937C-5499D81FBBA4}" type="pres">
      <dgm:prSet presAssocID="{EF1BB965-EA2F-42D4-BFF6-0D25C33775EE}" presName="txThree" presStyleLbl="node3" presStyleIdx="1" presStyleCnt="3" custScaleX="173773" custLinFactNeighborX="24374" custLinFactNeighborY="-7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676796E-A5EA-448E-ACDD-6346B33092FF}" type="pres">
      <dgm:prSet presAssocID="{EF1BB965-EA2F-42D4-BFF6-0D25C33775EE}" presName="horzThree" presStyleCnt="0"/>
      <dgm:spPr/>
    </dgm:pt>
    <dgm:pt modelId="{7DCCD13A-1AC0-4C4C-8391-91CAA7E0A493}" type="pres">
      <dgm:prSet presAssocID="{8122734D-F3AC-4EE6-991D-B86FE0051ACE}" presName="sibSpaceTwo" presStyleCnt="0"/>
      <dgm:spPr/>
    </dgm:pt>
    <dgm:pt modelId="{D13DD2A5-9313-49A9-A533-419F2ABF2536}" type="pres">
      <dgm:prSet presAssocID="{CBF54E77-5EE3-4129-89EF-695D9F6CA216}" presName="vertTwo" presStyleCnt="0"/>
      <dgm:spPr/>
    </dgm:pt>
    <dgm:pt modelId="{4CA6B02B-8F6F-4625-A5C4-2DE3841C469A}" type="pres">
      <dgm:prSet presAssocID="{CBF54E77-5EE3-4129-89EF-695D9F6CA216}" presName="txTwo" presStyleLbl="node2" presStyleIdx="1" presStyleCnt="2" custScaleX="1432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8E0287-8864-4F26-8C02-AC4CC6D8F628}" type="pres">
      <dgm:prSet presAssocID="{CBF54E77-5EE3-4129-89EF-695D9F6CA216}" presName="parTransTwo" presStyleCnt="0"/>
      <dgm:spPr/>
    </dgm:pt>
    <dgm:pt modelId="{B2A3D5C5-7B15-4E77-8C2E-2559BA073F40}" type="pres">
      <dgm:prSet presAssocID="{CBF54E77-5EE3-4129-89EF-695D9F6CA216}" presName="horzTwo" presStyleCnt="0"/>
      <dgm:spPr/>
    </dgm:pt>
    <dgm:pt modelId="{A1BBCE48-EF34-46FC-8565-0F5FCFD00A07}" type="pres">
      <dgm:prSet presAssocID="{9D951438-BC17-402A-AA24-154BBC51A825}" presName="vertThree" presStyleCnt="0"/>
      <dgm:spPr/>
    </dgm:pt>
    <dgm:pt modelId="{096F8207-88C5-433E-9D8E-AEAA80BC1592}" type="pres">
      <dgm:prSet presAssocID="{9D951438-BC17-402A-AA24-154BBC51A825}" presName="txThree" presStyleLbl="node3" presStyleIdx="2" presStyleCnt="3" custScaleX="222709" custLinFactNeighborX="21234" custLinFactNeighborY="-39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93A165-634B-479F-9463-73058C1D4FF2}" type="pres">
      <dgm:prSet presAssocID="{9D951438-BC17-402A-AA24-154BBC51A825}" presName="horzThree" presStyleCnt="0"/>
      <dgm:spPr/>
    </dgm:pt>
  </dgm:ptLst>
  <dgm:cxnLst>
    <dgm:cxn modelId="{4A53038C-77E1-4633-A572-4E5272FAB73C}" type="presOf" srcId="{742DCF98-2B3B-4D1D-B57B-8374E5E0FE05}" destId="{A7D7F11E-9212-4DA1-AAC0-A7CB2DC418FA}" srcOrd="0" destOrd="0" presId="urn:microsoft.com/office/officeart/2005/8/layout/hierarchy4"/>
    <dgm:cxn modelId="{F2E3B394-F674-46E0-9B78-CF81B7F1C09A}" srcId="{9721C99C-4D40-4B73-B6DD-2349EB28C43D}" destId="{174FA12C-0867-4900-9B6B-11F2A431D8BC}" srcOrd="0" destOrd="0" parTransId="{CDD2BC57-3747-4CCB-81CA-ECB6D9C0EB12}" sibTransId="{8122734D-F3AC-4EE6-991D-B86FE0051ACE}"/>
    <dgm:cxn modelId="{0E7BD565-F764-40DE-ADC7-CFFA53988058}" type="presOf" srcId="{CBF54E77-5EE3-4129-89EF-695D9F6CA216}" destId="{4CA6B02B-8F6F-4625-A5C4-2DE3841C469A}" srcOrd="0" destOrd="0" presId="urn:microsoft.com/office/officeart/2005/8/layout/hierarchy4"/>
    <dgm:cxn modelId="{CC2C6C0D-B8DB-4310-8053-EE15CD893FF2}" type="presOf" srcId="{AB175452-E62D-42BA-86AA-DB26FD2A5B4E}" destId="{EB6A5545-F78F-44B4-BBB7-54C86AF2BDB3}" srcOrd="0" destOrd="0" presId="urn:microsoft.com/office/officeart/2005/8/layout/hierarchy4"/>
    <dgm:cxn modelId="{2D7835DC-25A1-4F21-B55A-490E6319E968}" type="presOf" srcId="{174FA12C-0867-4900-9B6B-11F2A431D8BC}" destId="{F7C77AF5-79B1-49BB-87B0-3B9342EBC6C0}" srcOrd="0" destOrd="0" presId="urn:microsoft.com/office/officeart/2005/8/layout/hierarchy4"/>
    <dgm:cxn modelId="{4BB0A040-FD9D-451F-ABF8-34F74979F68C}" srcId="{CBF54E77-5EE3-4129-89EF-695D9F6CA216}" destId="{9D951438-BC17-402A-AA24-154BBC51A825}" srcOrd="0" destOrd="0" parTransId="{E83C0ACC-392A-4724-B365-DE5DC2270DA9}" sibTransId="{BEFF65E4-C8CE-4145-AE2A-18E3FF07A8C3}"/>
    <dgm:cxn modelId="{934AA9A7-42B6-4452-B52E-67B4CC1099E8}" srcId="{174FA12C-0867-4900-9B6B-11F2A431D8BC}" destId="{742DCF98-2B3B-4D1D-B57B-8374E5E0FE05}" srcOrd="0" destOrd="0" parTransId="{267C841B-7571-448F-8489-BA75073D5157}" sibTransId="{C1F56337-9623-4314-945C-550AC9B62CF6}"/>
    <dgm:cxn modelId="{9FA22DE2-54EC-4A6C-BD06-5B09A4165643}" srcId="{9721C99C-4D40-4B73-B6DD-2349EB28C43D}" destId="{CBF54E77-5EE3-4129-89EF-695D9F6CA216}" srcOrd="1" destOrd="0" parTransId="{4C7BB000-3E20-4FE5-93FB-187E6476E106}" sibTransId="{C760CB27-2DA7-4402-BF42-5A4C4A6751B3}"/>
    <dgm:cxn modelId="{37AD2BD5-5A32-4EB2-8E3C-428E89EEAD68}" srcId="{AB175452-E62D-42BA-86AA-DB26FD2A5B4E}" destId="{9721C99C-4D40-4B73-B6DD-2349EB28C43D}" srcOrd="0" destOrd="0" parTransId="{30717C4C-8D40-4C13-896F-D41316874049}" sibTransId="{D7111863-481F-4369-8C24-45B5C645BCE8}"/>
    <dgm:cxn modelId="{1FFA93DF-A97B-4378-A8ED-01B0738A0ED7}" srcId="{174FA12C-0867-4900-9B6B-11F2A431D8BC}" destId="{EF1BB965-EA2F-42D4-BFF6-0D25C33775EE}" srcOrd="1" destOrd="0" parTransId="{375C99FE-2620-4844-A97E-5ED4987A942A}" sibTransId="{9A8FCCC6-02CF-4288-AD9A-0713B670FB6E}"/>
    <dgm:cxn modelId="{BE1B7129-E5D0-4257-B1C4-9BA13C953F0C}" type="presOf" srcId="{EF1BB965-EA2F-42D4-BFF6-0D25C33775EE}" destId="{ED9E5FF6-5A41-4FAE-937C-5499D81FBBA4}" srcOrd="0" destOrd="0" presId="urn:microsoft.com/office/officeart/2005/8/layout/hierarchy4"/>
    <dgm:cxn modelId="{8ADDB8C3-EA8A-447D-B06E-1888D5C29239}" type="presOf" srcId="{9721C99C-4D40-4B73-B6DD-2349EB28C43D}" destId="{29B4F14F-AC3C-471E-B6E6-F4449E98CDB9}" srcOrd="0" destOrd="0" presId="urn:microsoft.com/office/officeart/2005/8/layout/hierarchy4"/>
    <dgm:cxn modelId="{EDACDE3B-E4F7-478D-8E19-E1F031515C83}" type="presOf" srcId="{9D951438-BC17-402A-AA24-154BBC51A825}" destId="{096F8207-88C5-433E-9D8E-AEAA80BC1592}" srcOrd="0" destOrd="0" presId="urn:microsoft.com/office/officeart/2005/8/layout/hierarchy4"/>
    <dgm:cxn modelId="{BF4A2DA3-8E88-48EC-AFB7-56676CAA9854}" type="presParOf" srcId="{EB6A5545-F78F-44B4-BBB7-54C86AF2BDB3}" destId="{256C3A5B-0CFB-4C02-AB07-4F33E255CAC9}" srcOrd="0" destOrd="0" presId="urn:microsoft.com/office/officeart/2005/8/layout/hierarchy4"/>
    <dgm:cxn modelId="{E85FBA89-F472-4E0C-A455-7DF336A29E5B}" type="presParOf" srcId="{256C3A5B-0CFB-4C02-AB07-4F33E255CAC9}" destId="{29B4F14F-AC3C-471E-B6E6-F4449E98CDB9}" srcOrd="0" destOrd="0" presId="urn:microsoft.com/office/officeart/2005/8/layout/hierarchy4"/>
    <dgm:cxn modelId="{AE6F1441-B3CC-4F27-B33E-3C2850291081}" type="presParOf" srcId="{256C3A5B-0CFB-4C02-AB07-4F33E255CAC9}" destId="{A692271A-DB31-4A39-92EC-BCABE357E8AB}" srcOrd="1" destOrd="0" presId="urn:microsoft.com/office/officeart/2005/8/layout/hierarchy4"/>
    <dgm:cxn modelId="{F61381B6-C18D-4D0D-90A3-1F4F1072547D}" type="presParOf" srcId="{256C3A5B-0CFB-4C02-AB07-4F33E255CAC9}" destId="{FEA29CE2-D3AA-40A1-BAC9-1C1E771AB5B7}" srcOrd="2" destOrd="0" presId="urn:microsoft.com/office/officeart/2005/8/layout/hierarchy4"/>
    <dgm:cxn modelId="{F2AEE481-846E-4998-88A7-80B6F7D6BFDF}" type="presParOf" srcId="{FEA29CE2-D3AA-40A1-BAC9-1C1E771AB5B7}" destId="{8A919358-9300-410E-A6BB-3F073F98A6F3}" srcOrd="0" destOrd="0" presId="urn:microsoft.com/office/officeart/2005/8/layout/hierarchy4"/>
    <dgm:cxn modelId="{927E0C6C-C862-4F99-BDCC-964AA587EE0C}" type="presParOf" srcId="{8A919358-9300-410E-A6BB-3F073F98A6F3}" destId="{F7C77AF5-79B1-49BB-87B0-3B9342EBC6C0}" srcOrd="0" destOrd="0" presId="urn:microsoft.com/office/officeart/2005/8/layout/hierarchy4"/>
    <dgm:cxn modelId="{F0AF8DFC-BDA4-4E0C-BCC4-E0D5D601A696}" type="presParOf" srcId="{8A919358-9300-410E-A6BB-3F073F98A6F3}" destId="{17C7A39E-6B65-43E7-845B-AF30F00372AD}" srcOrd="1" destOrd="0" presId="urn:microsoft.com/office/officeart/2005/8/layout/hierarchy4"/>
    <dgm:cxn modelId="{9D06B086-C51E-4FFB-B00F-03BDD953DD7D}" type="presParOf" srcId="{8A919358-9300-410E-A6BB-3F073F98A6F3}" destId="{45A3987A-A002-4325-ABD5-35F9BB12BAB3}" srcOrd="2" destOrd="0" presId="urn:microsoft.com/office/officeart/2005/8/layout/hierarchy4"/>
    <dgm:cxn modelId="{72448784-290D-450B-B7F8-2DE560CF7D98}" type="presParOf" srcId="{45A3987A-A002-4325-ABD5-35F9BB12BAB3}" destId="{3AA60FD4-E8CA-4A39-BF44-A610A04C6EC7}" srcOrd="0" destOrd="0" presId="urn:microsoft.com/office/officeart/2005/8/layout/hierarchy4"/>
    <dgm:cxn modelId="{D52A5CF4-C79C-4F6D-9DEF-BF7738E2F4EF}" type="presParOf" srcId="{3AA60FD4-E8CA-4A39-BF44-A610A04C6EC7}" destId="{A7D7F11E-9212-4DA1-AAC0-A7CB2DC418FA}" srcOrd="0" destOrd="0" presId="urn:microsoft.com/office/officeart/2005/8/layout/hierarchy4"/>
    <dgm:cxn modelId="{02D959C6-D138-4ECF-B561-52ADC6881C93}" type="presParOf" srcId="{3AA60FD4-E8CA-4A39-BF44-A610A04C6EC7}" destId="{4A2560B4-B97A-4AF1-96B5-C1FF8CAD8915}" srcOrd="1" destOrd="0" presId="urn:microsoft.com/office/officeart/2005/8/layout/hierarchy4"/>
    <dgm:cxn modelId="{8ED5E5A5-63F3-429E-AAA6-CAD564C5DB2B}" type="presParOf" srcId="{45A3987A-A002-4325-ABD5-35F9BB12BAB3}" destId="{FAA5963D-6D89-4120-89F4-1AFCAB270F81}" srcOrd="1" destOrd="0" presId="urn:microsoft.com/office/officeart/2005/8/layout/hierarchy4"/>
    <dgm:cxn modelId="{F1EA9770-A17F-43DC-AFE0-D604EABD393B}" type="presParOf" srcId="{45A3987A-A002-4325-ABD5-35F9BB12BAB3}" destId="{C4616024-3FD2-4068-ACC2-75DAA0FCA2FF}" srcOrd="2" destOrd="0" presId="urn:microsoft.com/office/officeart/2005/8/layout/hierarchy4"/>
    <dgm:cxn modelId="{E72A6840-504B-4C16-8D35-64144E69DDE8}" type="presParOf" srcId="{C4616024-3FD2-4068-ACC2-75DAA0FCA2FF}" destId="{ED9E5FF6-5A41-4FAE-937C-5499D81FBBA4}" srcOrd="0" destOrd="0" presId="urn:microsoft.com/office/officeart/2005/8/layout/hierarchy4"/>
    <dgm:cxn modelId="{6B870401-544A-41A2-B04B-EF66F51E7E88}" type="presParOf" srcId="{C4616024-3FD2-4068-ACC2-75DAA0FCA2FF}" destId="{0676796E-A5EA-448E-ACDD-6346B33092FF}" srcOrd="1" destOrd="0" presId="urn:microsoft.com/office/officeart/2005/8/layout/hierarchy4"/>
    <dgm:cxn modelId="{F24A3283-F818-47A5-943E-CAF06D2D11B6}" type="presParOf" srcId="{FEA29CE2-D3AA-40A1-BAC9-1C1E771AB5B7}" destId="{7DCCD13A-1AC0-4C4C-8391-91CAA7E0A493}" srcOrd="1" destOrd="0" presId="urn:microsoft.com/office/officeart/2005/8/layout/hierarchy4"/>
    <dgm:cxn modelId="{28ABE73E-9566-4D15-99B6-64E08712A520}" type="presParOf" srcId="{FEA29CE2-D3AA-40A1-BAC9-1C1E771AB5B7}" destId="{D13DD2A5-9313-49A9-A533-419F2ABF2536}" srcOrd="2" destOrd="0" presId="urn:microsoft.com/office/officeart/2005/8/layout/hierarchy4"/>
    <dgm:cxn modelId="{54B091BC-8CA0-42B6-9DDF-1650716ACC91}" type="presParOf" srcId="{D13DD2A5-9313-49A9-A533-419F2ABF2536}" destId="{4CA6B02B-8F6F-4625-A5C4-2DE3841C469A}" srcOrd="0" destOrd="0" presId="urn:microsoft.com/office/officeart/2005/8/layout/hierarchy4"/>
    <dgm:cxn modelId="{86791863-38AD-4E40-B2A0-19CF38172429}" type="presParOf" srcId="{D13DD2A5-9313-49A9-A533-419F2ABF2536}" destId="{248E0287-8864-4F26-8C02-AC4CC6D8F628}" srcOrd="1" destOrd="0" presId="urn:microsoft.com/office/officeart/2005/8/layout/hierarchy4"/>
    <dgm:cxn modelId="{A041C8FF-9369-443B-87BF-9DDCFA1DB20C}" type="presParOf" srcId="{D13DD2A5-9313-49A9-A533-419F2ABF2536}" destId="{B2A3D5C5-7B15-4E77-8C2E-2559BA073F40}" srcOrd="2" destOrd="0" presId="urn:microsoft.com/office/officeart/2005/8/layout/hierarchy4"/>
    <dgm:cxn modelId="{86D5E6F1-3D0B-409B-8413-9A5276EF672C}" type="presParOf" srcId="{B2A3D5C5-7B15-4E77-8C2E-2559BA073F40}" destId="{A1BBCE48-EF34-46FC-8565-0F5FCFD00A07}" srcOrd="0" destOrd="0" presId="urn:microsoft.com/office/officeart/2005/8/layout/hierarchy4"/>
    <dgm:cxn modelId="{A2F1210F-ECB7-452C-BF62-7A186793617C}" type="presParOf" srcId="{A1BBCE48-EF34-46FC-8565-0F5FCFD00A07}" destId="{096F8207-88C5-433E-9D8E-AEAA80BC1592}" srcOrd="0" destOrd="0" presId="urn:microsoft.com/office/officeart/2005/8/layout/hierarchy4"/>
    <dgm:cxn modelId="{2E64B081-8928-4F71-A8BF-2B84BA63314C}" type="presParOf" srcId="{A1BBCE48-EF34-46FC-8565-0F5FCFD00A07}" destId="{6293A165-634B-479F-9463-73058C1D4FF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252639E-C195-4F09-B9A4-7065615E0803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EDCAD4-FB48-4997-8746-0E1F025AB405}">
      <dgm:prSet phldrT="[Текст]" custT="1"/>
      <dgm:spPr/>
      <dgm:t>
        <a:bodyPr/>
        <a:lstStyle/>
        <a:p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Жағалаулық-ыстық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жағалаулардың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суық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b="1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теңізбен</a:t>
          </a:r>
          <a:r>
            <a:rPr lang="ru-RU" sz="2200" b="1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b="1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шекаралас</a:t>
          </a:r>
          <a:r>
            <a:rPr lang="ru-RU" sz="2200" b="1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b="1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жерлері</a:t>
          </a:r>
          <a:r>
            <a:rPr lang="ru-RU" sz="2200" b="1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(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Намиб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,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Атакама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)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жауын-шашыны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мүлде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жоқ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,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тіршілік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те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жоқ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деуге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болады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.</a:t>
          </a:r>
          <a:endParaRPr lang="ru-RU" sz="2200" dirty="0">
            <a:latin typeface="Comic Sans MS" panose="030F0702030302020204" pitchFamily="66" charset="0"/>
          </a:endParaRPr>
        </a:p>
      </dgm:t>
    </dgm:pt>
    <dgm:pt modelId="{270218AE-2FC1-4F80-87BF-CF51A3B042B1}" type="parTrans" cxnId="{ECA5E867-5FE0-4758-BEF1-49CB512EB110}">
      <dgm:prSet/>
      <dgm:spPr/>
      <dgm:t>
        <a:bodyPr/>
        <a:lstStyle/>
        <a:p>
          <a:endParaRPr lang="ru-RU"/>
        </a:p>
      </dgm:t>
    </dgm:pt>
    <dgm:pt modelId="{FC3AE3FF-C8A6-45BC-AD85-B75878F58DCB}" type="sibTrans" cxnId="{ECA5E867-5FE0-4758-BEF1-49CB512EB110}">
      <dgm:prSet/>
      <dgm:spPr/>
      <dgm:t>
        <a:bodyPr/>
        <a:lstStyle/>
        <a:p>
          <a:endParaRPr lang="ru-RU"/>
        </a:p>
      </dgm:t>
    </dgm:pt>
    <dgm:pt modelId="{D3E5426D-5263-4445-A3C8-7D9F3746AC43}">
      <dgm:prSet phldrT="[Текст]" custT="1"/>
      <dgm:spPr/>
      <dgm:t>
        <a:bodyPr/>
        <a:lstStyle/>
        <a:p>
          <a:r>
            <a:rPr lang="ru-RU" sz="2200" b="1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Орталық</a:t>
          </a:r>
          <a:r>
            <a:rPr lang="ru-RU" sz="2200" b="1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b="1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Азиялық</a:t>
          </a:r>
          <a:r>
            <a:rPr lang="ru-RU" sz="2200" b="1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b="1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типтес</a:t>
          </a:r>
          <a:r>
            <a:rPr lang="ru-RU" sz="2200" b="1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(Гоби,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Бетпақдала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)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жыл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бойында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аз да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болса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жауын-шашын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тұрақты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болады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.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Сондықтан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тіршілік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бар.</a:t>
          </a:r>
          <a:endParaRPr lang="ru-RU" sz="2200" dirty="0">
            <a:latin typeface="Comic Sans MS" panose="030F0702030302020204" pitchFamily="66" charset="0"/>
          </a:endParaRPr>
        </a:p>
      </dgm:t>
    </dgm:pt>
    <dgm:pt modelId="{0C7209F5-B6BC-49EE-A740-149409445C60}" type="parTrans" cxnId="{080A41FD-ADE9-41DE-B690-86BF1539ABDD}">
      <dgm:prSet/>
      <dgm:spPr/>
      <dgm:t>
        <a:bodyPr/>
        <a:lstStyle/>
        <a:p>
          <a:endParaRPr lang="ru-RU"/>
        </a:p>
      </dgm:t>
    </dgm:pt>
    <dgm:pt modelId="{CD8037FA-DA9D-4F98-A11E-43D5D701EEF2}" type="sibTrans" cxnId="{080A41FD-ADE9-41DE-B690-86BF1539ABDD}">
      <dgm:prSet/>
      <dgm:spPr/>
      <dgm:t>
        <a:bodyPr/>
        <a:lstStyle/>
        <a:p>
          <a:endParaRPr lang="ru-RU"/>
        </a:p>
      </dgm:t>
    </dgm:pt>
    <dgm:pt modelId="{771D8741-C353-48AB-A6B1-284CA842FA41}">
      <dgm:prSet phldrT="[Текст]" custT="1"/>
      <dgm:spPr/>
      <dgm:t>
        <a:bodyPr/>
        <a:lstStyle/>
        <a:p>
          <a:r>
            <a:rPr lang="ru-RU" sz="2200" b="1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Жерорта</a:t>
          </a:r>
          <a:r>
            <a:rPr lang="ru-RU" sz="2200" b="1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b="1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теңіздік</a:t>
          </a:r>
          <a:r>
            <a:rPr lang="ru-RU" sz="2200" b="1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b="1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типтес</a:t>
          </a:r>
          <a:r>
            <a:rPr lang="ru-RU" sz="2200" b="1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(Сахара,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Қарақұм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,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Австралиядағы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үлкен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құмды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шөл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).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Жауын-шашын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мөлшері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алғашқыдағыдай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,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бірақ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та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жауын-шашын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жыл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бойы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емес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,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бір-екі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апта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ішінде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жауып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өтеді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.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Сол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кезде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әртүрлі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эфемерлер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қысқа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уақыт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болса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да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қарқынды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өседі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.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Сосын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келесі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жылға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дейін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латенттік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күйге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ауысады</a:t>
          </a:r>
          <a:r>
            <a:rPr lang="ru-RU" sz="2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. </a:t>
          </a:r>
          <a:endParaRPr lang="ru-RU" sz="2200" dirty="0">
            <a:latin typeface="Comic Sans MS" panose="030F0702030302020204" pitchFamily="66" charset="0"/>
          </a:endParaRPr>
        </a:p>
      </dgm:t>
    </dgm:pt>
    <dgm:pt modelId="{7CA5A8D9-E846-4DA9-AE57-CA163E64FFAC}" type="parTrans" cxnId="{7BEF5A2B-D3C0-4FDF-90F1-02EC3A439B82}">
      <dgm:prSet/>
      <dgm:spPr/>
      <dgm:t>
        <a:bodyPr/>
        <a:lstStyle/>
        <a:p>
          <a:endParaRPr lang="ru-RU"/>
        </a:p>
      </dgm:t>
    </dgm:pt>
    <dgm:pt modelId="{CF778732-36B3-4D79-AD2C-77E2AAE9AAB2}" type="sibTrans" cxnId="{7BEF5A2B-D3C0-4FDF-90F1-02EC3A439B82}">
      <dgm:prSet/>
      <dgm:spPr/>
      <dgm:t>
        <a:bodyPr/>
        <a:lstStyle/>
        <a:p>
          <a:endParaRPr lang="ru-RU"/>
        </a:p>
      </dgm:t>
    </dgm:pt>
    <dgm:pt modelId="{A8A31548-37A1-4450-A668-C82ED76366CE}" type="pres">
      <dgm:prSet presAssocID="{F252639E-C195-4F09-B9A4-7065615E080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EB2940-CBB4-4D58-85CD-070F0CEE00E7}" type="pres">
      <dgm:prSet presAssocID="{91EDCAD4-FB48-4997-8746-0E1F025AB405}" presName="composite" presStyleCnt="0"/>
      <dgm:spPr/>
    </dgm:pt>
    <dgm:pt modelId="{A4C6D7D7-F898-42BC-BC2C-43977818F7DE}" type="pres">
      <dgm:prSet presAssocID="{91EDCAD4-FB48-4997-8746-0E1F025AB405}" presName="rect1" presStyleLbl="trAlignAcc1" presStyleIdx="0" presStyleCnt="3" custScaleY="1357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B71532-FDE3-4593-8104-5D126040528E}" type="pres">
      <dgm:prSet presAssocID="{91EDCAD4-FB48-4997-8746-0E1F025AB405}" presName="rect2" presStyleLbl="fgImgPlace1" presStyleIdx="0" presStyleCnt="3"/>
      <dgm:spPr/>
    </dgm:pt>
    <dgm:pt modelId="{F982D405-1806-401A-B439-B6CD5FEAB804}" type="pres">
      <dgm:prSet presAssocID="{FC3AE3FF-C8A6-45BC-AD85-B75878F58DCB}" presName="sibTrans" presStyleCnt="0"/>
      <dgm:spPr/>
    </dgm:pt>
    <dgm:pt modelId="{F13C1A6F-2376-4BA0-9781-DEC0FC39E9C6}" type="pres">
      <dgm:prSet presAssocID="{D3E5426D-5263-4445-A3C8-7D9F3746AC43}" presName="composite" presStyleCnt="0"/>
      <dgm:spPr/>
    </dgm:pt>
    <dgm:pt modelId="{3BBA0059-C2B2-47AC-9E4F-70BDFA772EF4}" type="pres">
      <dgm:prSet presAssocID="{D3E5426D-5263-4445-A3C8-7D9F3746AC43}" presName="rect1" presStyleLbl="trAlignAcc1" presStyleIdx="1" presStyleCnt="3" custScaleY="1340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849DBF-E070-4D50-96C2-F095E710CCC3}" type="pres">
      <dgm:prSet presAssocID="{D3E5426D-5263-4445-A3C8-7D9F3746AC43}" presName="rect2" presStyleLbl="fgImgPlace1" presStyleIdx="1" presStyleCnt="3"/>
      <dgm:spPr/>
    </dgm:pt>
    <dgm:pt modelId="{6C3A8D69-0F55-45DA-85FE-7A7B7338AD38}" type="pres">
      <dgm:prSet presAssocID="{CD8037FA-DA9D-4F98-A11E-43D5D701EEF2}" presName="sibTrans" presStyleCnt="0"/>
      <dgm:spPr/>
    </dgm:pt>
    <dgm:pt modelId="{4F2C62D5-AF76-4DC1-B62F-C94B24C3E462}" type="pres">
      <dgm:prSet presAssocID="{771D8741-C353-48AB-A6B1-284CA842FA41}" presName="composite" presStyleCnt="0"/>
      <dgm:spPr/>
    </dgm:pt>
    <dgm:pt modelId="{76EEF122-56C2-47A7-AAF3-44121D31135C}" type="pres">
      <dgm:prSet presAssocID="{771D8741-C353-48AB-A6B1-284CA842FA41}" presName="rect1" presStyleLbl="trAlignAcc1" presStyleIdx="2" presStyleCnt="3" custScaleX="145099" custScaleY="1656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9AF7FC-6890-429F-9936-AF017F3A7E4E}" type="pres">
      <dgm:prSet presAssocID="{771D8741-C353-48AB-A6B1-284CA842FA41}" presName="rect2" presStyleLbl="fgImgPlace1" presStyleIdx="2" presStyleCnt="3" custScaleX="92016" custLinFactNeighborX="-83041" custLinFactNeighborY="9770"/>
      <dgm:spPr/>
    </dgm:pt>
  </dgm:ptLst>
  <dgm:cxnLst>
    <dgm:cxn modelId="{ECA5E867-5FE0-4758-BEF1-49CB512EB110}" srcId="{F252639E-C195-4F09-B9A4-7065615E0803}" destId="{91EDCAD4-FB48-4997-8746-0E1F025AB405}" srcOrd="0" destOrd="0" parTransId="{270218AE-2FC1-4F80-87BF-CF51A3B042B1}" sibTransId="{FC3AE3FF-C8A6-45BC-AD85-B75878F58DCB}"/>
    <dgm:cxn modelId="{7BEF5A2B-D3C0-4FDF-90F1-02EC3A439B82}" srcId="{F252639E-C195-4F09-B9A4-7065615E0803}" destId="{771D8741-C353-48AB-A6B1-284CA842FA41}" srcOrd="2" destOrd="0" parTransId="{7CA5A8D9-E846-4DA9-AE57-CA163E64FFAC}" sibTransId="{CF778732-36B3-4D79-AD2C-77E2AAE9AAB2}"/>
    <dgm:cxn modelId="{CEA389F8-6A2F-4FA8-98E9-2B235E5FD38D}" type="presOf" srcId="{91EDCAD4-FB48-4997-8746-0E1F025AB405}" destId="{A4C6D7D7-F898-42BC-BC2C-43977818F7DE}" srcOrd="0" destOrd="0" presId="urn:microsoft.com/office/officeart/2008/layout/PictureStrips"/>
    <dgm:cxn modelId="{080A41FD-ADE9-41DE-B690-86BF1539ABDD}" srcId="{F252639E-C195-4F09-B9A4-7065615E0803}" destId="{D3E5426D-5263-4445-A3C8-7D9F3746AC43}" srcOrd="1" destOrd="0" parTransId="{0C7209F5-B6BC-49EE-A740-149409445C60}" sibTransId="{CD8037FA-DA9D-4F98-A11E-43D5D701EEF2}"/>
    <dgm:cxn modelId="{AD7292A2-CE99-485D-8446-259297030E42}" type="presOf" srcId="{F252639E-C195-4F09-B9A4-7065615E0803}" destId="{A8A31548-37A1-4450-A668-C82ED76366CE}" srcOrd="0" destOrd="0" presId="urn:microsoft.com/office/officeart/2008/layout/PictureStrips"/>
    <dgm:cxn modelId="{2BE03282-803A-47ED-AF7D-F4688CBBACE6}" type="presOf" srcId="{D3E5426D-5263-4445-A3C8-7D9F3746AC43}" destId="{3BBA0059-C2B2-47AC-9E4F-70BDFA772EF4}" srcOrd="0" destOrd="0" presId="urn:microsoft.com/office/officeart/2008/layout/PictureStrips"/>
    <dgm:cxn modelId="{11BC1C75-A03B-4475-95A8-8BDBC8978C3F}" type="presOf" srcId="{771D8741-C353-48AB-A6B1-284CA842FA41}" destId="{76EEF122-56C2-47A7-AAF3-44121D31135C}" srcOrd="0" destOrd="0" presId="urn:microsoft.com/office/officeart/2008/layout/PictureStrips"/>
    <dgm:cxn modelId="{90CD1990-F28D-40E8-8CA7-2DCC14C370E6}" type="presParOf" srcId="{A8A31548-37A1-4450-A668-C82ED76366CE}" destId="{30EB2940-CBB4-4D58-85CD-070F0CEE00E7}" srcOrd="0" destOrd="0" presId="urn:microsoft.com/office/officeart/2008/layout/PictureStrips"/>
    <dgm:cxn modelId="{2362DAE9-4038-4B9C-BC19-7A785F4C1A2E}" type="presParOf" srcId="{30EB2940-CBB4-4D58-85CD-070F0CEE00E7}" destId="{A4C6D7D7-F898-42BC-BC2C-43977818F7DE}" srcOrd="0" destOrd="0" presId="urn:microsoft.com/office/officeart/2008/layout/PictureStrips"/>
    <dgm:cxn modelId="{E24E8EAE-89AA-4C1C-A824-4C5C5AC0A082}" type="presParOf" srcId="{30EB2940-CBB4-4D58-85CD-070F0CEE00E7}" destId="{FEB71532-FDE3-4593-8104-5D126040528E}" srcOrd="1" destOrd="0" presId="urn:microsoft.com/office/officeart/2008/layout/PictureStrips"/>
    <dgm:cxn modelId="{32F53D98-FA9A-4C73-9A9E-4E308EF71D14}" type="presParOf" srcId="{A8A31548-37A1-4450-A668-C82ED76366CE}" destId="{F982D405-1806-401A-B439-B6CD5FEAB804}" srcOrd="1" destOrd="0" presId="urn:microsoft.com/office/officeart/2008/layout/PictureStrips"/>
    <dgm:cxn modelId="{C7F4CCB4-5531-4930-BA89-4BE12CCBD32C}" type="presParOf" srcId="{A8A31548-37A1-4450-A668-C82ED76366CE}" destId="{F13C1A6F-2376-4BA0-9781-DEC0FC39E9C6}" srcOrd="2" destOrd="0" presId="urn:microsoft.com/office/officeart/2008/layout/PictureStrips"/>
    <dgm:cxn modelId="{9DC4BCCE-F312-4BE3-B788-0ED346562F5B}" type="presParOf" srcId="{F13C1A6F-2376-4BA0-9781-DEC0FC39E9C6}" destId="{3BBA0059-C2B2-47AC-9E4F-70BDFA772EF4}" srcOrd="0" destOrd="0" presId="urn:microsoft.com/office/officeart/2008/layout/PictureStrips"/>
    <dgm:cxn modelId="{C4FD47AD-9E88-4395-A737-595BBFF33CFF}" type="presParOf" srcId="{F13C1A6F-2376-4BA0-9781-DEC0FC39E9C6}" destId="{A2849DBF-E070-4D50-96C2-F095E710CCC3}" srcOrd="1" destOrd="0" presId="urn:microsoft.com/office/officeart/2008/layout/PictureStrips"/>
    <dgm:cxn modelId="{08997D36-B201-4099-AA02-02716BDD753F}" type="presParOf" srcId="{A8A31548-37A1-4450-A668-C82ED76366CE}" destId="{6C3A8D69-0F55-45DA-85FE-7A7B7338AD38}" srcOrd="3" destOrd="0" presId="urn:microsoft.com/office/officeart/2008/layout/PictureStrips"/>
    <dgm:cxn modelId="{B2FF6CB5-3512-4969-B6A8-8A9B533E035C}" type="presParOf" srcId="{A8A31548-37A1-4450-A668-C82ED76366CE}" destId="{4F2C62D5-AF76-4DC1-B62F-C94B24C3E462}" srcOrd="4" destOrd="0" presId="urn:microsoft.com/office/officeart/2008/layout/PictureStrips"/>
    <dgm:cxn modelId="{C48A100E-3156-49C1-B7F0-BBBDBF5E8F2E}" type="presParOf" srcId="{4F2C62D5-AF76-4DC1-B62F-C94B24C3E462}" destId="{76EEF122-56C2-47A7-AAF3-44121D31135C}" srcOrd="0" destOrd="0" presId="urn:microsoft.com/office/officeart/2008/layout/PictureStrips"/>
    <dgm:cxn modelId="{AE33EB71-9905-4A58-9F8B-D5293A5690F8}" type="presParOf" srcId="{4F2C62D5-AF76-4DC1-B62F-C94B24C3E462}" destId="{B09AF7FC-6890-429F-9936-AF017F3A7E4E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545AD5-5D4B-4DE5-BC96-F40AC47E5DB4}">
      <dsp:nvSpPr>
        <dsp:cNvPr id="0" name=""/>
        <dsp:cNvSpPr/>
      </dsp:nvSpPr>
      <dsp:spPr>
        <a:xfrm>
          <a:off x="6756" y="1331212"/>
          <a:ext cx="2918051" cy="243336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2000" kern="1200" dirty="0" smtClean="0">
              <a:latin typeface="Comic Sans MS" panose="030F0702030302020204" pitchFamily="66" charset="0"/>
            </a:rPr>
            <a:t>Қызылқұм, Арал маңы, Қарақұм, Мойынқұм, Тауқұм, Сарыесік Атырау,  Үлкен және Кіші Борсық, Нарын құмдары</a:t>
          </a:r>
          <a:endParaRPr lang="ru-RU" sz="2000" kern="1200" dirty="0">
            <a:latin typeface="Comic Sans MS" panose="030F0702030302020204" pitchFamily="66" charset="0"/>
          </a:endParaRPr>
        </a:p>
      </dsp:txBody>
      <dsp:txXfrm>
        <a:off x="63773" y="1388229"/>
        <a:ext cx="2804017" cy="2376343"/>
      </dsp:txXfrm>
    </dsp:sp>
    <dsp:sp modelId="{AEC04AA1-B2DA-4379-8B1F-E836D8DC7B92}">
      <dsp:nvSpPr>
        <dsp:cNvPr id="0" name=""/>
        <dsp:cNvSpPr/>
      </dsp:nvSpPr>
      <dsp:spPr>
        <a:xfrm>
          <a:off x="6756" y="3637024"/>
          <a:ext cx="2918051" cy="9366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0" rIns="36830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9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Құмды шөлдер</a:t>
          </a:r>
          <a:endParaRPr lang="ru-RU" sz="29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6756" y="3637024"/>
        <a:ext cx="2054965" cy="936653"/>
      </dsp:txXfrm>
    </dsp:sp>
    <dsp:sp modelId="{C3183B64-C3F6-4C41-86A7-E7314016D288}">
      <dsp:nvSpPr>
        <dsp:cNvPr id="0" name=""/>
        <dsp:cNvSpPr/>
      </dsp:nvSpPr>
      <dsp:spPr>
        <a:xfrm>
          <a:off x="2144268" y="3785803"/>
          <a:ext cx="1021317" cy="102131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ABD007-E260-4BEE-97C0-CBEE0AF671DF}">
      <dsp:nvSpPr>
        <dsp:cNvPr id="0" name=""/>
        <dsp:cNvSpPr/>
      </dsp:nvSpPr>
      <dsp:spPr>
        <a:xfrm>
          <a:off x="3418611" y="1394986"/>
          <a:ext cx="2918051" cy="217826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2400" kern="1200" dirty="0" smtClean="0">
              <a:latin typeface="Comic Sans MS" panose="030F0702030302020204" pitchFamily="66" charset="0"/>
            </a:rPr>
            <a:t>Үстірт, Бетпақдала</a:t>
          </a:r>
          <a:endParaRPr lang="ru-RU" sz="2400" kern="1200" dirty="0">
            <a:latin typeface="Comic Sans MS" panose="030F0702030302020204" pitchFamily="66" charset="0"/>
          </a:endParaRPr>
        </a:p>
      </dsp:txBody>
      <dsp:txXfrm>
        <a:off x="3469650" y="1446025"/>
        <a:ext cx="2815973" cy="2127224"/>
      </dsp:txXfrm>
    </dsp:sp>
    <dsp:sp modelId="{90755417-C6F3-4216-AC94-C4B916091743}">
      <dsp:nvSpPr>
        <dsp:cNvPr id="0" name=""/>
        <dsp:cNvSpPr/>
      </dsp:nvSpPr>
      <dsp:spPr>
        <a:xfrm>
          <a:off x="3418611" y="3573250"/>
          <a:ext cx="2918051" cy="9366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0" rIns="36830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9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Сазды шөлдер</a:t>
          </a:r>
          <a:endParaRPr lang="ru-RU" sz="29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3418611" y="3573250"/>
        <a:ext cx="2054965" cy="936653"/>
      </dsp:txXfrm>
    </dsp:sp>
    <dsp:sp modelId="{0EA67CEC-F3E3-490A-9696-A3FFEA50BDCB}">
      <dsp:nvSpPr>
        <dsp:cNvPr id="0" name=""/>
        <dsp:cNvSpPr/>
      </dsp:nvSpPr>
      <dsp:spPr>
        <a:xfrm>
          <a:off x="5556124" y="3722029"/>
          <a:ext cx="1021317" cy="102131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2CD63A-B510-46CB-A4CE-4F68CC61B875}">
      <dsp:nvSpPr>
        <dsp:cNvPr id="0" name=""/>
        <dsp:cNvSpPr/>
      </dsp:nvSpPr>
      <dsp:spPr>
        <a:xfrm>
          <a:off x="6830467" y="1394986"/>
          <a:ext cx="2918051" cy="217826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2400" kern="1200" dirty="0" smtClean="0">
              <a:latin typeface="Comic Sans MS" panose="030F0702030302020204" pitchFamily="66" charset="0"/>
            </a:rPr>
            <a:t>Сарыарқаның оңтүстігі, Бетпақдала үстіртінің шығысы, Үстірт </a:t>
          </a:r>
          <a:endParaRPr lang="ru-RU" sz="2400" kern="1200" dirty="0">
            <a:latin typeface="Comic Sans MS" panose="030F0702030302020204" pitchFamily="66" charset="0"/>
          </a:endParaRPr>
        </a:p>
      </dsp:txBody>
      <dsp:txXfrm>
        <a:off x="6881506" y="1446025"/>
        <a:ext cx="2815973" cy="2127224"/>
      </dsp:txXfrm>
    </dsp:sp>
    <dsp:sp modelId="{4E576B47-C3DC-4C61-977D-7410FA65E28B}">
      <dsp:nvSpPr>
        <dsp:cNvPr id="0" name=""/>
        <dsp:cNvSpPr/>
      </dsp:nvSpPr>
      <dsp:spPr>
        <a:xfrm>
          <a:off x="6830467" y="3573250"/>
          <a:ext cx="2918051" cy="9366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0" rIns="36830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9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Тасты шөлдер</a:t>
          </a:r>
          <a:endParaRPr lang="ru-RU" sz="29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6830467" y="3573250"/>
        <a:ext cx="2054965" cy="936653"/>
      </dsp:txXfrm>
    </dsp:sp>
    <dsp:sp modelId="{5E4ACC77-A374-48F3-86BE-529695EBFD6D}">
      <dsp:nvSpPr>
        <dsp:cNvPr id="0" name=""/>
        <dsp:cNvSpPr/>
      </dsp:nvSpPr>
      <dsp:spPr>
        <a:xfrm>
          <a:off x="8967979" y="3722029"/>
          <a:ext cx="1021317" cy="102131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BAD72D-46D1-40D8-A1A8-3A67E284AFBA}">
      <dsp:nvSpPr>
        <dsp:cNvPr id="0" name=""/>
        <dsp:cNvSpPr/>
      </dsp:nvSpPr>
      <dsp:spPr>
        <a:xfrm>
          <a:off x="0" y="0"/>
          <a:ext cx="8178671" cy="1738102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ШӨЛДЕР ҚҰРЛЫҚТЫҢ ІШКІ БӨЛІГІНДЕ ОРНАЛАСУ</a:t>
          </a:r>
          <a:r>
            <a:rPr lang="kk-KZ" sz="2900" b="1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Ы</a:t>
          </a:r>
          <a:r>
            <a:rPr lang="ru-RU" sz="2900" b="1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НА ҚАРАЙ:</a:t>
          </a:r>
          <a:endParaRPr lang="ru-RU" sz="2900" kern="1200" dirty="0">
            <a:latin typeface="Comic Sans MS" panose="030F0702030302020204" pitchFamily="66" charset="0"/>
          </a:endParaRPr>
        </a:p>
      </dsp:txBody>
      <dsp:txXfrm>
        <a:off x="50907" y="50907"/>
        <a:ext cx="6303123" cy="1636288"/>
      </dsp:txXfrm>
    </dsp:sp>
    <dsp:sp modelId="{04DBE1D8-8D4D-4A09-8615-5D2C7B8DEA39}">
      <dsp:nvSpPr>
        <dsp:cNvPr id="0" name=""/>
        <dsp:cNvSpPr/>
      </dsp:nvSpPr>
      <dsp:spPr>
        <a:xfrm>
          <a:off x="721647" y="2291604"/>
          <a:ext cx="8178671" cy="1210466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1. ҚҰРЛЫҚТЫҚ</a:t>
          </a:r>
          <a:endParaRPr lang="ru-RU" sz="2900" b="1" kern="1200" dirty="0">
            <a:latin typeface="Comic Sans MS" panose="030F0702030302020204" pitchFamily="66" charset="0"/>
          </a:endParaRPr>
        </a:p>
      </dsp:txBody>
      <dsp:txXfrm>
        <a:off x="757100" y="2327057"/>
        <a:ext cx="6256351" cy="1139560"/>
      </dsp:txXfrm>
    </dsp:sp>
    <dsp:sp modelId="{A3CB5396-2166-40BB-9D33-240EE25F2B2B}">
      <dsp:nvSpPr>
        <dsp:cNvPr id="0" name=""/>
        <dsp:cNvSpPr/>
      </dsp:nvSpPr>
      <dsp:spPr>
        <a:xfrm>
          <a:off x="1443294" y="4287861"/>
          <a:ext cx="8178671" cy="1273525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2. БАТЫС ЖАҒАЛАУЛЫҚ </a:t>
          </a:r>
          <a:endParaRPr lang="ru-RU" sz="2900" b="1" kern="1200" dirty="0">
            <a:latin typeface="Comic Sans MS" panose="030F0702030302020204" pitchFamily="66" charset="0"/>
          </a:endParaRPr>
        </a:p>
      </dsp:txBody>
      <dsp:txXfrm>
        <a:off x="1480594" y="4325161"/>
        <a:ext cx="6252657" cy="1198925"/>
      </dsp:txXfrm>
    </dsp:sp>
    <dsp:sp modelId="{E7FC325F-08BF-4CB4-9A84-ABD6A711F62C}">
      <dsp:nvSpPr>
        <dsp:cNvPr id="0" name=""/>
        <dsp:cNvSpPr/>
      </dsp:nvSpPr>
      <dsp:spPr>
        <a:xfrm>
          <a:off x="7048904" y="1318061"/>
          <a:ext cx="1129766" cy="112976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7303101" y="1318061"/>
        <a:ext cx="621372" cy="850149"/>
      </dsp:txXfrm>
    </dsp:sp>
    <dsp:sp modelId="{13DC2C98-2F64-43AF-B146-88D692368795}">
      <dsp:nvSpPr>
        <dsp:cNvPr id="0" name=""/>
        <dsp:cNvSpPr/>
      </dsp:nvSpPr>
      <dsp:spPr>
        <a:xfrm>
          <a:off x="7770551" y="3334259"/>
          <a:ext cx="1129766" cy="112976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8024748" y="3334259"/>
        <a:ext cx="621372" cy="8501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B4F14F-AC3C-471E-B6E6-F4449E98CDB9}">
      <dsp:nvSpPr>
        <dsp:cNvPr id="0" name=""/>
        <dsp:cNvSpPr/>
      </dsp:nvSpPr>
      <dsp:spPr>
        <a:xfrm>
          <a:off x="1972" y="118057"/>
          <a:ext cx="10841873" cy="1788909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ГЕОГРАФИЯЛЫҚ ОРНЫНА ҚАРАЙ: </a:t>
          </a:r>
          <a:endParaRPr lang="ru-RU" sz="3600" kern="1200" dirty="0">
            <a:latin typeface="Comic Sans MS" panose="030F0702030302020204" pitchFamily="66" charset="0"/>
          </a:endParaRPr>
        </a:p>
      </dsp:txBody>
      <dsp:txXfrm>
        <a:off x="54367" y="170452"/>
        <a:ext cx="10737083" cy="1684119"/>
      </dsp:txXfrm>
    </dsp:sp>
    <dsp:sp modelId="{F7C77AF5-79B1-49BB-87B0-3B9342EBC6C0}">
      <dsp:nvSpPr>
        <dsp:cNvPr id="0" name=""/>
        <dsp:cNvSpPr/>
      </dsp:nvSpPr>
      <dsp:spPr>
        <a:xfrm>
          <a:off x="93496" y="1966310"/>
          <a:ext cx="4717246" cy="1788909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ТРОПИКТІК</a:t>
          </a:r>
          <a:endParaRPr lang="ru-RU" sz="2800" b="0" kern="1200" dirty="0">
            <a:latin typeface="Comic Sans MS" panose="030F0702030302020204" pitchFamily="66" charset="0"/>
          </a:endParaRPr>
        </a:p>
      </dsp:txBody>
      <dsp:txXfrm>
        <a:off x="145891" y="2018705"/>
        <a:ext cx="4612456" cy="1684119"/>
      </dsp:txXfrm>
    </dsp:sp>
    <dsp:sp modelId="{A7D7F11E-9212-4DA1-AAC0-A7CB2DC418FA}">
      <dsp:nvSpPr>
        <dsp:cNvPr id="0" name=""/>
        <dsp:cNvSpPr/>
      </dsp:nvSpPr>
      <dsp:spPr>
        <a:xfrm>
          <a:off x="11569" y="3959068"/>
          <a:ext cx="3008448" cy="1788909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ҚОҢЫРЖАЙ БЕЛДЕУ </a:t>
          </a:r>
          <a:endParaRPr lang="ru-RU" sz="2800" b="0" kern="1200" dirty="0">
            <a:latin typeface="Comic Sans MS" panose="030F0702030302020204" pitchFamily="66" charset="0"/>
          </a:endParaRPr>
        </a:p>
      </dsp:txBody>
      <dsp:txXfrm>
        <a:off x="63964" y="4011463"/>
        <a:ext cx="2903658" cy="1684119"/>
      </dsp:txXfrm>
    </dsp:sp>
    <dsp:sp modelId="{ED9E5FF6-5A41-4FAE-937C-5499D81FBBA4}">
      <dsp:nvSpPr>
        <dsp:cNvPr id="0" name=""/>
        <dsp:cNvSpPr/>
      </dsp:nvSpPr>
      <dsp:spPr>
        <a:xfrm>
          <a:off x="3461691" y="3944972"/>
          <a:ext cx="2686042" cy="1788909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АРКТИКА</a:t>
          </a:r>
          <a:r>
            <a:rPr lang="ru-RU" sz="2800" b="1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endParaRPr lang="ru-RU" sz="2800" kern="1200" dirty="0">
            <a:latin typeface="Comic Sans MS" panose="030F0702030302020204" pitchFamily="66" charset="0"/>
          </a:endParaRPr>
        </a:p>
      </dsp:txBody>
      <dsp:txXfrm>
        <a:off x="3514086" y="3997367"/>
        <a:ext cx="2581252" cy="1684119"/>
      </dsp:txXfrm>
    </dsp:sp>
    <dsp:sp modelId="{4CA6B02B-8F6F-4625-A5C4-2DE3841C469A}">
      <dsp:nvSpPr>
        <dsp:cNvPr id="0" name=""/>
        <dsp:cNvSpPr/>
      </dsp:nvSpPr>
      <dsp:spPr>
        <a:xfrm>
          <a:off x="5900821" y="1981281"/>
          <a:ext cx="4931455" cy="1788909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СУБТРОПИКТІК</a:t>
          </a:r>
          <a:r>
            <a:rPr lang="ru-RU" sz="2800" b="1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endParaRPr lang="ru-RU" sz="2800" kern="1200" dirty="0">
            <a:latin typeface="Comic Sans MS" panose="030F0702030302020204" pitchFamily="66" charset="0"/>
          </a:endParaRPr>
        </a:p>
      </dsp:txBody>
      <dsp:txXfrm>
        <a:off x="5953216" y="2033676"/>
        <a:ext cx="4826665" cy="1684119"/>
      </dsp:txXfrm>
    </dsp:sp>
    <dsp:sp modelId="{096F8207-88C5-433E-9D8E-AEAA80BC1592}">
      <dsp:nvSpPr>
        <dsp:cNvPr id="0" name=""/>
        <dsp:cNvSpPr/>
      </dsp:nvSpPr>
      <dsp:spPr>
        <a:xfrm>
          <a:off x="6973539" y="3888621"/>
          <a:ext cx="3442455" cy="1788909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АНТАРКТИДА (</a:t>
          </a:r>
          <a:r>
            <a:rPr lang="ru-RU" sz="2800" b="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арктика</a:t>
          </a:r>
          <a:r>
            <a:rPr lang="ru-RU" sz="2800" b="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800" b="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шөлі немесе</a:t>
          </a:r>
          <a:r>
            <a:rPr lang="ru-RU" sz="2800" b="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800" b="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мұз шөлі</a:t>
          </a:r>
          <a:r>
            <a:rPr lang="ru-RU" sz="2800" b="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) </a:t>
          </a:r>
          <a:endParaRPr lang="ru-RU" sz="2800" b="0" kern="1200" dirty="0">
            <a:latin typeface="Comic Sans MS" panose="030F0702030302020204" pitchFamily="66" charset="0"/>
          </a:endParaRPr>
        </a:p>
      </dsp:txBody>
      <dsp:txXfrm>
        <a:off x="7025934" y="3941016"/>
        <a:ext cx="3337665" cy="16841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6D7D7-F898-42BC-BC2C-43977818F7DE}">
      <dsp:nvSpPr>
        <dsp:cNvPr id="0" name=""/>
        <dsp:cNvSpPr/>
      </dsp:nvSpPr>
      <dsp:spPr>
        <a:xfrm>
          <a:off x="214435" y="427495"/>
          <a:ext cx="5105407" cy="216596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645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Жағалаулық-ыстық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жағалаулардың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суық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b="1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теңізбен</a:t>
          </a:r>
          <a:r>
            <a:rPr lang="ru-RU" sz="2200" b="1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b="1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шекаралас</a:t>
          </a:r>
          <a:r>
            <a:rPr lang="ru-RU" sz="2200" b="1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b="1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жерлері</a:t>
          </a:r>
          <a:r>
            <a:rPr lang="ru-RU" sz="2200" b="1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(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Намиб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,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Атакама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)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жауын-шашыны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мүлде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жоқ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,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тіршілік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те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жоқ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деуге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болады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.</a:t>
          </a:r>
          <a:endParaRPr lang="ru-RU" sz="2200" kern="1200" dirty="0">
            <a:latin typeface="Comic Sans MS" panose="030F0702030302020204" pitchFamily="66" charset="0"/>
          </a:endParaRPr>
        </a:p>
      </dsp:txBody>
      <dsp:txXfrm>
        <a:off x="214435" y="427495"/>
        <a:ext cx="5105407" cy="2165969"/>
      </dsp:txXfrm>
    </dsp:sp>
    <dsp:sp modelId="{FEB71532-FDE3-4593-8104-5D126040528E}">
      <dsp:nvSpPr>
        <dsp:cNvPr id="0" name=""/>
        <dsp:cNvSpPr/>
      </dsp:nvSpPr>
      <dsp:spPr>
        <a:xfrm>
          <a:off x="1710" y="482307"/>
          <a:ext cx="1116807" cy="167521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BA0059-C2B2-47AC-9E4F-70BDFA772EF4}">
      <dsp:nvSpPr>
        <dsp:cNvPr id="0" name=""/>
        <dsp:cNvSpPr/>
      </dsp:nvSpPr>
      <dsp:spPr>
        <a:xfrm>
          <a:off x="5817191" y="441088"/>
          <a:ext cx="5105407" cy="213878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645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Орталық</a:t>
          </a:r>
          <a:r>
            <a:rPr lang="ru-RU" sz="2200" b="1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b="1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Азиялық</a:t>
          </a:r>
          <a:r>
            <a:rPr lang="ru-RU" sz="2200" b="1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b="1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типтес</a:t>
          </a:r>
          <a:r>
            <a:rPr lang="ru-RU" sz="2200" b="1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(Гоби,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Бетпақдала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)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жыл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бойында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аз да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болса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жауын-шашын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тұрақты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болады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.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Сондықтан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тіршілік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бар.</a:t>
          </a:r>
          <a:endParaRPr lang="ru-RU" sz="2200" kern="1200" dirty="0">
            <a:latin typeface="Comic Sans MS" panose="030F0702030302020204" pitchFamily="66" charset="0"/>
          </a:endParaRPr>
        </a:p>
      </dsp:txBody>
      <dsp:txXfrm>
        <a:off x="5817191" y="441088"/>
        <a:ext cx="5105407" cy="2138782"/>
      </dsp:txXfrm>
    </dsp:sp>
    <dsp:sp modelId="{A2849DBF-E070-4D50-96C2-F095E710CCC3}">
      <dsp:nvSpPr>
        <dsp:cNvPr id="0" name=""/>
        <dsp:cNvSpPr/>
      </dsp:nvSpPr>
      <dsp:spPr>
        <a:xfrm>
          <a:off x="5604465" y="482307"/>
          <a:ext cx="1116807" cy="167521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EEF122-56C2-47A7-AAF3-44121D31135C}">
      <dsp:nvSpPr>
        <dsp:cNvPr id="0" name=""/>
        <dsp:cNvSpPr/>
      </dsp:nvSpPr>
      <dsp:spPr>
        <a:xfrm>
          <a:off x="1758206" y="2776053"/>
          <a:ext cx="7407895" cy="264306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645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Жерорта</a:t>
          </a:r>
          <a:r>
            <a:rPr lang="ru-RU" sz="2200" b="1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b="1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теңіздік</a:t>
          </a:r>
          <a:r>
            <a:rPr lang="ru-RU" sz="2200" b="1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b="1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типтес</a:t>
          </a:r>
          <a:r>
            <a:rPr lang="ru-RU" sz="2200" b="1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(Сахара,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Қарақұм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,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Австралиядағы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үлкен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құмды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шөл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).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Жауын-шашын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мөлшері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алғашқыдағыдай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,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бірақ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та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жауын-шашын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жыл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бойы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емес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,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бір-екі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апта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ішінде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жауып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өтеді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.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Сол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кезде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әртүрлі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эфемерлер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қысқа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уақыт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болса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да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қарқынды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өседі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.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Сосын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келесі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жылға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дейін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латенттік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күйге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 </a:t>
          </a:r>
          <a:r>
            <a:rPr lang="ru-RU" sz="220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ауысады</a:t>
          </a:r>
          <a:r>
            <a:rPr lang="ru-RU" sz="2200" kern="12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. </a:t>
          </a:r>
          <a:endParaRPr lang="ru-RU" sz="2200" kern="1200" dirty="0">
            <a:latin typeface="Comic Sans MS" panose="030F0702030302020204" pitchFamily="66" charset="0"/>
          </a:endParaRPr>
        </a:p>
      </dsp:txBody>
      <dsp:txXfrm>
        <a:off x="1758206" y="2776053"/>
        <a:ext cx="7407895" cy="2643069"/>
      </dsp:txXfrm>
    </dsp:sp>
    <dsp:sp modelId="{B09AF7FC-6890-429F-9936-AF017F3A7E4E}">
      <dsp:nvSpPr>
        <dsp:cNvPr id="0" name=""/>
        <dsp:cNvSpPr/>
      </dsp:nvSpPr>
      <dsp:spPr>
        <a:xfrm>
          <a:off x="1813899" y="3233084"/>
          <a:ext cx="1027641" cy="167521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00FF7-649E-4E03-BD2E-82A95D9F3CE8}" type="datetimeFigureOut">
              <a:rPr lang="ru-KZ" smtClean="0"/>
              <a:t>11/07/2025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93926-22FB-4C9E-A6DA-E89D3422E61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33100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681F3-F1C5-4083-BF0E-EC5E4DD7605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233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26B5266-BBEB-4908-A7EC-ABB5AFAED1B9}" type="datetimeFigureOut">
              <a:rPr lang="ru-KZ" smtClean="0"/>
              <a:t>11/07/2025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C610151-5552-4754-A1E8-4F3F5BBD5364}" type="slidenum">
              <a:rPr lang="ru-KZ" smtClean="0"/>
              <a:t>‹#›</a:t>
            </a:fld>
            <a:endParaRPr lang="ru-KZ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436139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5266-BBEB-4908-A7EC-ABB5AFAED1B9}" type="datetimeFigureOut">
              <a:rPr lang="ru-KZ" smtClean="0"/>
              <a:t>11/07/2025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0151-5552-4754-A1E8-4F3F5BBD5364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71776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5266-BBEB-4908-A7EC-ABB5AFAED1B9}" type="datetimeFigureOut">
              <a:rPr lang="ru-KZ" smtClean="0"/>
              <a:t>11/07/2025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0151-5552-4754-A1E8-4F3F5BBD5364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66226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5266-BBEB-4908-A7EC-ABB5AFAED1B9}" type="datetimeFigureOut">
              <a:rPr lang="ru-KZ" smtClean="0"/>
              <a:t>11/07/2025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0151-5552-4754-A1E8-4F3F5BBD5364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46897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6B5266-BBEB-4908-A7EC-ABB5AFAED1B9}" type="datetimeFigureOut">
              <a:rPr lang="ru-KZ" smtClean="0"/>
              <a:t>11/07/2025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610151-5552-4754-A1E8-4F3F5BBD5364}" type="slidenum">
              <a:rPr lang="ru-KZ" smtClean="0"/>
              <a:t>‹#›</a:t>
            </a:fld>
            <a:endParaRPr lang="ru-KZ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45704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5266-BBEB-4908-A7EC-ABB5AFAED1B9}" type="datetimeFigureOut">
              <a:rPr lang="ru-KZ" smtClean="0"/>
              <a:t>11/07/2025</a:t>
            </a:fld>
            <a:endParaRPr lang="ru-K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0151-5552-4754-A1E8-4F3F5BBD5364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95668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5266-BBEB-4908-A7EC-ABB5AFAED1B9}" type="datetimeFigureOut">
              <a:rPr lang="ru-KZ" smtClean="0"/>
              <a:t>11/07/2025</a:t>
            </a:fld>
            <a:endParaRPr lang="ru-K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0151-5552-4754-A1E8-4F3F5BBD5364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30291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5266-BBEB-4908-A7EC-ABB5AFAED1B9}" type="datetimeFigureOut">
              <a:rPr lang="ru-KZ" smtClean="0"/>
              <a:t>11/07/2025</a:t>
            </a:fld>
            <a:endParaRPr lang="ru-K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0151-5552-4754-A1E8-4F3F5BBD5364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47726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5266-BBEB-4908-A7EC-ABB5AFAED1B9}" type="datetimeFigureOut">
              <a:rPr lang="ru-KZ" smtClean="0"/>
              <a:t>11/07/2025</a:t>
            </a:fld>
            <a:endParaRPr lang="ru-K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0151-5552-4754-A1E8-4F3F5BBD5364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62359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6B5266-BBEB-4908-A7EC-ABB5AFAED1B9}" type="datetimeFigureOut">
              <a:rPr lang="ru-KZ" smtClean="0"/>
              <a:t>11/07/2025</a:t>
            </a:fld>
            <a:endParaRPr lang="ru-K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K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610151-5552-4754-A1E8-4F3F5BBD5364}" type="slidenum">
              <a:rPr lang="ru-KZ" smtClean="0"/>
              <a:t>‹#›</a:t>
            </a:fld>
            <a:endParaRPr lang="ru-KZ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88391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6B5266-BBEB-4908-A7EC-ABB5AFAED1B9}" type="datetimeFigureOut">
              <a:rPr lang="ru-KZ" smtClean="0"/>
              <a:t>11/07/2025</a:t>
            </a:fld>
            <a:endParaRPr lang="ru-K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610151-5552-4754-A1E8-4F3F5BBD5364}" type="slidenum">
              <a:rPr lang="ru-KZ" smtClean="0"/>
              <a:t>‹#›</a:t>
            </a:fld>
            <a:endParaRPr lang="ru-KZ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6042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C26B5266-BBEB-4908-A7EC-ABB5AFAED1B9}" type="datetimeFigureOut">
              <a:rPr lang="ru-KZ" smtClean="0"/>
              <a:t>11/07/2025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BC610151-5552-4754-A1E8-4F3F5BBD5364}" type="slidenum">
              <a:rPr lang="ru-KZ" smtClean="0"/>
              <a:t>‹#›</a:t>
            </a:fld>
            <a:endParaRPr lang="ru-KZ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16230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4709" y="166938"/>
            <a:ext cx="11617291" cy="1678658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800" dirty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ҚАЗАҚСТАН РЕСПУБЛИКАСЫНЫҢ БІЛІМ ЖӘНЕ ҒЫЛЫМ </a:t>
            </a:r>
            <a:r>
              <a:rPr lang="kk-KZ" sz="1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МИНИСТРЛІГІ</a:t>
            </a:r>
            <a:endParaRPr lang="en-US" sz="1800" dirty="0" smtClean="0">
              <a:solidFill>
                <a:prstClr val="black">
                  <a:lumMod val="95000"/>
                  <a:lumOff val="5000"/>
                </a:prstClr>
              </a:solidFill>
              <a:latin typeface="Comic Sans MS" panose="030F0702030302020204" pitchFamily="66" charset="0"/>
              <a:ea typeface="+mj-ea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ӘЛ-ФАРАБИ </a:t>
            </a:r>
            <a:r>
              <a:rPr lang="kk-KZ" sz="1800" dirty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АТЫНДАҒЫ ҚАЗАҚ ҰЛТТЫҚ </a:t>
            </a:r>
            <a:r>
              <a:rPr lang="kk-KZ" sz="1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УНИВЕРСИТЕТІ</a:t>
            </a:r>
            <a:endParaRPr lang="en-US" sz="1800" dirty="0" smtClean="0">
              <a:solidFill>
                <a:prstClr val="black">
                  <a:lumMod val="95000"/>
                  <a:lumOff val="5000"/>
                </a:prstClr>
              </a:solidFill>
              <a:latin typeface="Comic Sans MS" panose="030F0702030302020204" pitchFamily="66" charset="0"/>
              <a:ea typeface="+mj-ea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БИОЛОГИЯ </a:t>
            </a:r>
            <a:r>
              <a:rPr lang="kk-KZ" sz="1800" dirty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ЖӘНЕ БИОТЕХНОЛОГИЯ ФАКУЛЬТЕТІ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БОТАНИКА ЖӘНЕ АГРОЭКОЛОГИЯ КАФЕДРАСЫ</a:t>
            </a:r>
          </a:p>
          <a:p>
            <a:pPr marL="0" indent="0" algn="ctr">
              <a:buNone/>
            </a:pP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80161" y="2736502"/>
            <a:ext cx="97591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kk-KZ" sz="2800" dirty="0" smtClean="0">
                <a:latin typeface="Comic Sans MS" panose="030F0702030302020204" pitchFamily="66" charset="0"/>
              </a:rPr>
              <a:t>Тақырыбы</a:t>
            </a:r>
            <a:r>
              <a:rPr lang="kk-KZ" sz="2800" dirty="0">
                <a:latin typeface="Comic Sans MS" panose="030F0702030302020204" pitchFamily="66" charset="0"/>
              </a:rPr>
              <a:t>: </a:t>
            </a:r>
            <a:r>
              <a:rPr lang="kk-KZ" sz="2800" b="1" dirty="0">
                <a:latin typeface="Comic Sans MS" panose="030F0702030302020204" pitchFamily="66" charset="0"/>
              </a:rPr>
              <a:t>Шөлдік аймақтың өсімдік ресурстарын қорғау. </a:t>
            </a:r>
            <a:endParaRPr lang="kk-KZ" sz="2800" b="1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61" y="166939"/>
            <a:ext cx="1491530" cy="16618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CBA9E7-392A-A422-6E27-CCC2F09DD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672" y="156190"/>
            <a:ext cx="1689328" cy="16786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42053D-4F51-BAE2-102E-74AD13C8E3D4}"/>
              </a:ext>
            </a:extLst>
          </p:cNvPr>
          <p:cNvSpPr txBox="1"/>
          <p:nvPr/>
        </p:nvSpPr>
        <p:spPr>
          <a:xfrm>
            <a:off x="8457988" y="5617028"/>
            <a:ext cx="3344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Дәріскер: </a:t>
            </a:r>
            <a:r>
              <a:rPr lang="kk-KZ" dirty="0">
                <a:latin typeface="Comic Sans MS" panose="030F0702030302020204" pitchFamily="66" charset="0"/>
                <a:cs typeface="Times New Roman" panose="02020603050405020304" pitchFamily="18" charset="0"/>
              </a:rPr>
              <a:t>б.ғ.к., профессор </a:t>
            </a:r>
          </a:p>
          <a:p>
            <a:r>
              <a:rPr lang="kk-KZ" dirty="0">
                <a:latin typeface="Comic Sans MS" panose="030F0702030302020204" pitchFamily="66" charset="0"/>
                <a:cs typeface="Times New Roman" panose="02020603050405020304" pitchFamily="18" charset="0"/>
              </a:rPr>
              <a:t>Аметов Абибулла </a:t>
            </a:r>
            <a:endParaRPr lang="ru-KZ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0236F-ACAB-0665-DB82-5F1CB3C25745}"/>
              </a:ext>
            </a:extLst>
          </p:cNvPr>
          <p:cNvSpPr txBox="1"/>
          <p:nvPr/>
        </p:nvSpPr>
        <p:spPr>
          <a:xfrm>
            <a:off x="2581825" y="1845596"/>
            <a:ext cx="73543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kk-KZ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6</a:t>
            </a:r>
            <a:r>
              <a:rPr lang="en-US" sz="28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kk-KZ" sz="28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Дәріс </a:t>
            </a:r>
            <a:endParaRPr lang="kk-KZ" sz="28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097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46760" y="295422"/>
            <a:ext cx="11029604" cy="154744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latin typeface="Comic Sans MS" panose="030F0702030302020204" pitchFamily="66" charset="0"/>
                <a:cs typeface="Times New Roman" pitchFamily="18" charset="0"/>
              </a:rPr>
              <a:t>III </a:t>
            </a:r>
            <a:r>
              <a:rPr lang="ru-RU" b="1" dirty="0" err="1" smtClean="0">
                <a:latin typeface="Comic Sans MS" panose="030F0702030302020204" pitchFamily="66" charset="0"/>
                <a:cs typeface="Times New Roman" pitchFamily="18" charset="0"/>
              </a:rPr>
              <a:t>Жартылай</a:t>
            </a:r>
            <a:r>
              <a:rPr lang="ru-RU" b="1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Comic Sans MS" panose="030F0702030302020204" pitchFamily="66" charset="0"/>
                <a:cs typeface="Times New Roman" pitchFamily="18" charset="0"/>
              </a:rPr>
              <a:t>құрғақ</a:t>
            </a:r>
            <a:r>
              <a:rPr lang="ru-RU" b="1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Comic Sans MS" panose="030F0702030302020204" pitchFamily="66" charset="0"/>
                <a:cs typeface="Times New Roman" pitchFamily="18" charset="0"/>
              </a:rPr>
              <a:t>аймақ</a:t>
            </a:r>
            <a:r>
              <a:rPr lang="ru-RU" b="1" dirty="0" smtClean="0">
                <a:latin typeface="Comic Sans MS" panose="030F0702030302020204" pitchFamily="66" charset="0"/>
                <a:cs typeface="Times New Roman" pitchFamily="18" charset="0"/>
              </a:rPr>
              <a:t> -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жауын-шашын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мөлшері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150-250 мм.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Өсімдік жабыны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бұталар, кейде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шөптер болуы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мүмкін.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Суарылмайтын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ауыл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Comic Sans MS" panose="030F0702030302020204" pitchFamily="66" charset="0"/>
                <a:cs typeface="Times New Roman" pitchFamily="18" charset="0"/>
              </a:rPr>
              <a:t>шаруашылығы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 дақылдарымен жəне 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мал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шаруашылығымен айналысуға болады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Ресейдің табиғи аудандары. Шөл зонасы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7440" y="1842867"/>
            <a:ext cx="7230794" cy="4146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138289" y="6142279"/>
            <a:ext cx="74418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dirty="0" smtClean="0">
                <a:latin typeface="Comic Sans MS" panose="030F0702030302020204" pitchFamily="66" charset="0"/>
                <a:cs typeface="Times New Roman" pitchFamily="18" charset="0"/>
              </a:rPr>
              <a:t>Ресейдің  жартылай құрғақ аймақтары</a:t>
            </a:r>
            <a:endParaRPr lang="ru-RU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128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16280" y="447180"/>
            <a:ext cx="10968855" cy="1676612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latin typeface="Comic Sans MS" panose="030F0702030302020204" pitchFamily="66" charset="0"/>
                <a:cs typeface="Times New Roman" pitchFamily="18" charset="0"/>
              </a:rPr>
              <a:t>IV </a:t>
            </a:r>
            <a:r>
              <a:rPr lang="ru-RU" b="1" dirty="0" err="1" smtClean="0">
                <a:latin typeface="Comic Sans MS" panose="030F0702030302020204" pitchFamily="66" charset="0"/>
                <a:cs typeface="Times New Roman" pitchFamily="18" charset="0"/>
              </a:rPr>
              <a:t>Субгумидті</a:t>
            </a:r>
            <a:r>
              <a:rPr lang="ru-RU" b="1" dirty="0" smtClean="0">
                <a:latin typeface="Comic Sans MS" panose="030F0702030302020204" pitchFamily="66" charset="0"/>
                <a:cs typeface="Times New Roman" pitchFamily="18" charset="0"/>
              </a:rPr>
              <a:t> (</a:t>
            </a:r>
            <a:r>
              <a:rPr lang="ru-RU" b="1" dirty="0" err="1" smtClean="0">
                <a:latin typeface="Comic Sans MS" panose="030F0702030302020204" pitchFamily="66" charset="0"/>
                <a:cs typeface="Times New Roman" pitchFamily="18" charset="0"/>
              </a:rPr>
              <a:t>ылғал</a:t>
            </a:r>
            <a:r>
              <a:rPr lang="ru-RU" b="1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Comic Sans MS" panose="030F0702030302020204" pitchFamily="66" charset="0"/>
                <a:cs typeface="Times New Roman" pitchFamily="18" charset="0"/>
              </a:rPr>
              <a:t>жеткіліксіз</a:t>
            </a:r>
            <a:r>
              <a:rPr lang="ru-RU" b="1" dirty="0" smtClean="0">
                <a:latin typeface="Comic Sans MS" panose="030F0702030302020204" pitchFamily="66" charset="0"/>
                <a:cs typeface="Times New Roman" pitchFamily="18" charset="0"/>
              </a:rPr>
              <a:t>) </a:t>
            </a:r>
            <a:r>
              <a:rPr lang="ru-RU" b="1" dirty="0" err="1" smtClean="0">
                <a:latin typeface="Comic Sans MS" panose="030F0702030302020204" pitchFamily="66" charset="0"/>
                <a:cs typeface="Times New Roman" pitchFamily="18" charset="0"/>
              </a:rPr>
              <a:t>аймақ</a:t>
            </a:r>
            <a:r>
              <a:rPr lang="ru-RU" b="1" dirty="0" smtClean="0">
                <a:latin typeface="Comic Sans MS" panose="030F0702030302020204" pitchFamily="66" charset="0"/>
                <a:cs typeface="Times New Roman" pitchFamily="18" charset="0"/>
              </a:rPr>
              <a:t> -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жауын-шашын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мөлшері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жылына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250-400 мм.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Бұл аймаққа кейбір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тропикалық Саванналар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Жерорта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теңізіндегі кейбір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қауымдар 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(Маквис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жəне Чапарал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),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қара топырақты далаларды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Comic Sans MS" panose="030F0702030302020204" pitchFamily="66" charset="0"/>
                <a:cs typeface="Times New Roman" pitchFamily="18" charset="0"/>
              </a:rPr>
              <a:t>жатқызуға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 болады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 descr="C:\Users\Windows 8\Desktop\Без назва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813" y="2248483"/>
            <a:ext cx="7387722" cy="384751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410690" y="6240752"/>
            <a:ext cx="7605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latin typeface="Comic Sans MS" panose="030F0702030302020204" pitchFamily="66" charset="0"/>
                <a:cs typeface="Times New Roman" pitchFamily="18" charset="0"/>
              </a:rPr>
              <a:t>Чапарал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604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571725" y="357166"/>
            <a:ext cx="6572296" cy="127159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ШӨЛ ЗОНАСЫ</a:t>
            </a:r>
            <a:endParaRPr lang="ru-RU" sz="2400" b="1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761963" y="1785926"/>
            <a:ext cx="3905277" cy="128588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ОҢТҮСТІК</a:t>
            </a:r>
            <a:endParaRPr lang="ru-RU" sz="2400" b="1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429509" y="1785926"/>
            <a:ext cx="4000528" cy="128588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СОЛТҮСТІК</a:t>
            </a:r>
            <a:endParaRPr lang="ru-RU" sz="2400" b="1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7213" y="3500438"/>
            <a:ext cx="4000528" cy="30003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2400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Үстірт және Тұран ойпатының солтүстік жартысы</a:t>
            </a:r>
            <a:r>
              <a:rPr lang="ru-RU" sz="2400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Бетпақдала үстірті, Мойынқұм, Балқаш маңы құмдары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15261" y="3500438"/>
            <a:ext cx="3714776" cy="29289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2400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Үстірттің оңтүстігі </a:t>
            </a:r>
            <a:r>
              <a:rPr lang="ru-RU" sz="2400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мен </a:t>
            </a:r>
            <a:r>
              <a:rPr lang="ru-RU" sz="2400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Қызылқұмды қамтитын Тұран ойпатының оңтүстік жартысы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9239272" y="3143248"/>
            <a:ext cx="476253" cy="214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2285974" y="3214686"/>
            <a:ext cx="476253" cy="214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2666976" y="1428736"/>
            <a:ext cx="476253" cy="214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8858269" y="1428736"/>
            <a:ext cx="381003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038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255"/>
            <a:ext cx="9956800" cy="515071"/>
          </a:xfrm>
        </p:spPr>
        <p:txBody>
          <a:bodyPr>
            <a:noAutofit/>
          </a:bodyPr>
          <a:lstStyle/>
          <a:p>
            <a:pPr algn="ctr"/>
            <a:r>
              <a:rPr lang="kk-KZ" sz="4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Шөл зонасы</a:t>
            </a:r>
            <a:endParaRPr lang="ru-RU" sz="4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020640709"/>
              </p:ext>
            </p:extLst>
          </p:nvPr>
        </p:nvGraphicFramePr>
        <p:xfrm>
          <a:off x="838200" y="719666"/>
          <a:ext cx="9996054" cy="6138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Прямая со стрелкой 4"/>
          <p:cNvCxnSpPr/>
          <p:nvPr/>
        </p:nvCxnSpPr>
        <p:spPr>
          <a:xfrm flipH="1">
            <a:off x="1898073" y="1025236"/>
            <a:ext cx="1163782" cy="76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7772400" y="872836"/>
            <a:ext cx="1316182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588000" y="824345"/>
            <a:ext cx="0" cy="1163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299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11080652" cy="95660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</a:pPr>
            <a:r>
              <a:rPr lang="ru-RU" sz="3200" b="1" cap="all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Шөлдер</a:t>
            </a:r>
            <a:r>
              <a:rPr lang="ru-RU" sz="3200" b="1" cap="all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b="1" cap="all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топырақ</a:t>
            </a:r>
            <a:r>
              <a:rPr lang="ru-RU" sz="3200" b="1" cap="all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b="1" cap="all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типіне</a:t>
            </a:r>
            <a:r>
              <a:rPr lang="ru-RU" sz="3200" b="1" cap="all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200" b="1" cap="all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қарай</a:t>
            </a:r>
            <a:r>
              <a:rPr lang="ru-RU" sz="3200" b="1" cap="all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05840" y="956603"/>
            <a:ext cx="10576560" cy="557080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800" dirty="0" err="1" smtClean="0">
                <a:latin typeface="Comic Sans MS" panose="030F0702030302020204" pitchFamily="66" charset="0"/>
                <a:cs typeface="Times New Roman" pitchFamily="18" charset="0"/>
              </a:rPr>
              <a:t>Құмды</a:t>
            </a:r>
            <a:r>
              <a:rPr lang="ru-RU" sz="2800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800" dirty="0">
                <a:latin typeface="Comic Sans MS" panose="030F0702030302020204" pitchFamily="66" charset="0"/>
                <a:cs typeface="Times New Roman" pitchFamily="18" charset="0"/>
              </a:rPr>
              <a:t>(песчаные) - </a:t>
            </a:r>
            <a:r>
              <a:rPr lang="ru-RU" sz="2800" dirty="0" err="1">
                <a:latin typeface="Comic Sans MS" panose="030F0702030302020204" pitchFamily="66" charset="0"/>
                <a:cs typeface="Times New Roman" pitchFamily="18" charset="0"/>
              </a:rPr>
              <a:t>борпылдақ</a:t>
            </a:r>
            <a:r>
              <a:rPr lang="ru-RU" sz="28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  <a:cs typeface="Times New Roman" pitchFamily="18" charset="0"/>
              </a:rPr>
              <a:t>шөгінділерде</a:t>
            </a:r>
            <a:endParaRPr lang="ru-RU" sz="2800" dirty="0">
              <a:latin typeface="Comic Sans MS" panose="030F0702030302020204" pitchFamily="66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latin typeface="Comic Sans MS" panose="030F0702030302020204" pitchFamily="66" charset="0"/>
                <a:cs typeface="Times New Roman" pitchFamily="18" charset="0"/>
              </a:rPr>
              <a:t>Сары </a:t>
            </a:r>
            <a:r>
              <a:rPr lang="ru-RU" sz="2800" dirty="0" err="1">
                <a:latin typeface="Comic Sans MS" panose="030F0702030302020204" pitchFamily="66" charset="0"/>
                <a:cs typeface="Times New Roman" pitchFamily="18" charset="0"/>
              </a:rPr>
              <a:t>топырақты</a:t>
            </a:r>
            <a:r>
              <a:rPr lang="ru-RU" sz="2800" dirty="0">
                <a:latin typeface="Comic Sans MS" panose="030F0702030302020204" pitchFamily="66" charset="0"/>
                <a:cs typeface="Times New Roman" pitchFamily="18" charset="0"/>
              </a:rPr>
              <a:t> (лессовые) - </a:t>
            </a:r>
            <a:r>
              <a:rPr lang="ru-RU" sz="2800" dirty="0" err="1">
                <a:latin typeface="Comic Sans MS" panose="030F0702030302020204" pitchFamily="66" charset="0"/>
                <a:cs typeface="Times New Roman" pitchFamily="18" charset="0"/>
              </a:rPr>
              <a:t>сары</a:t>
            </a:r>
            <a:r>
              <a:rPr lang="ru-RU" sz="28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  <a:cs typeface="Times New Roman" pitchFamily="18" charset="0"/>
              </a:rPr>
              <a:t>топырақты</a:t>
            </a:r>
            <a:r>
              <a:rPr lang="ru-RU" sz="28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  <a:cs typeface="Times New Roman" pitchFamily="18" charset="0"/>
              </a:rPr>
              <a:t>шөгінділерде</a:t>
            </a:r>
            <a:endParaRPr lang="ru-RU" sz="2800" dirty="0">
              <a:latin typeface="Comic Sans MS" panose="030F0702030302020204" pitchFamily="66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dirty="0" err="1" smtClean="0">
                <a:latin typeface="Comic Sans MS" panose="030F0702030302020204" pitchFamily="66" charset="0"/>
                <a:cs typeface="Times New Roman" pitchFamily="18" charset="0"/>
              </a:rPr>
              <a:t>Сазды</a:t>
            </a:r>
            <a:r>
              <a:rPr lang="ru-RU" sz="2800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  <a:cs typeface="Times New Roman" pitchFamily="18" charset="0"/>
              </a:rPr>
              <a:t>топырақты</a:t>
            </a:r>
            <a:endParaRPr lang="ru-RU" sz="2800" dirty="0">
              <a:latin typeface="Comic Sans MS" panose="030F0702030302020204" pitchFamily="66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latin typeface="Comic Sans MS" panose="030F0702030302020204" pitchFamily="66" charset="0"/>
                <a:cs typeface="Times New Roman" pitchFamily="18" charset="0"/>
              </a:rPr>
              <a:t>Саз </a:t>
            </a:r>
            <a:r>
              <a:rPr lang="ru-RU" sz="2800" dirty="0" err="1">
                <a:latin typeface="Comic Sans MS" panose="030F0702030302020204" pitchFamily="66" charset="0"/>
                <a:cs typeface="Times New Roman" pitchFamily="18" charset="0"/>
              </a:rPr>
              <a:t>балшықты</a:t>
            </a:r>
            <a:r>
              <a:rPr lang="ru-RU" sz="2800" dirty="0">
                <a:latin typeface="Comic Sans MS" panose="030F0702030302020204" pitchFamily="66" charset="0"/>
                <a:cs typeface="Times New Roman" pitchFamily="18" charset="0"/>
              </a:rPr>
              <a:t> (глинистые) - </a:t>
            </a:r>
            <a:r>
              <a:rPr lang="ru-RU" sz="2800" dirty="0" err="1">
                <a:latin typeface="Comic Sans MS" panose="030F0702030302020204" pitchFamily="66" charset="0"/>
                <a:cs typeface="Times New Roman" pitchFamily="18" charset="0"/>
              </a:rPr>
              <a:t>тақырлар</a:t>
            </a:r>
            <a:endParaRPr lang="ru-RU" sz="2800" dirty="0">
              <a:latin typeface="Comic Sans MS" panose="030F0702030302020204" pitchFamily="66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latin typeface="Comic Sans MS" panose="030F0702030302020204" pitchFamily="66" charset="0"/>
                <a:cs typeface="Times New Roman" pitchFamily="18" charset="0"/>
              </a:rPr>
              <a:t>Саз </a:t>
            </a:r>
            <a:r>
              <a:rPr lang="ru-RU" sz="2800" dirty="0" err="1">
                <a:latin typeface="Comic Sans MS" panose="030F0702030302020204" pitchFamily="66" charset="0"/>
                <a:cs typeface="Times New Roman" pitchFamily="18" charset="0"/>
              </a:rPr>
              <a:t>балшықты</a:t>
            </a:r>
            <a:endParaRPr lang="ru-RU" sz="2800" dirty="0">
              <a:latin typeface="Comic Sans MS" panose="030F0702030302020204" pitchFamily="66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dirty="0" err="1" smtClean="0">
                <a:latin typeface="Comic Sans MS" panose="030F0702030302020204" pitchFamily="66" charset="0"/>
                <a:cs typeface="Times New Roman" pitchFamily="18" charset="0"/>
              </a:rPr>
              <a:t>Майда</a:t>
            </a:r>
            <a:r>
              <a:rPr lang="ru-RU" sz="2800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  <a:cs typeface="Times New Roman" pitchFamily="18" charset="0"/>
              </a:rPr>
              <a:t>тасты</a:t>
            </a:r>
            <a:r>
              <a:rPr lang="ru-RU" sz="28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  <a:cs typeface="Times New Roman" pitchFamily="18" charset="0"/>
              </a:rPr>
              <a:t>және</a:t>
            </a:r>
            <a:r>
              <a:rPr lang="ru-RU" sz="28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  <a:cs typeface="Times New Roman" pitchFamily="18" charset="0"/>
              </a:rPr>
              <a:t>құмды</a:t>
            </a:r>
            <a:endParaRPr lang="ru-RU" sz="2800" dirty="0">
              <a:latin typeface="Comic Sans MS" panose="030F0702030302020204" pitchFamily="66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dirty="0" err="1" smtClean="0">
                <a:latin typeface="Comic Sans MS" panose="030F0702030302020204" pitchFamily="66" charset="0"/>
                <a:cs typeface="Times New Roman" pitchFamily="18" charset="0"/>
              </a:rPr>
              <a:t>Майда</a:t>
            </a:r>
            <a:r>
              <a:rPr lang="ru-RU" sz="2800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  <a:cs typeface="Times New Roman" pitchFamily="18" charset="0"/>
              </a:rPr>
              <a:t>тасты</a:t>
            </a:r>
            <a:r>
              <a:rPr lang="ru-RU" sz="28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  <a:cs typeface="Times New Roman" pitchFamily="18" charset="0"/>
              </a:rPr>
              <a:t>гипстенген</a:t>
            </a:r>
            <a:endParaRPr lang="ru-RU" sz="2800" dirty="0">
              <a:latin typeface="Comic Sans MS" panose="030F0702030302020204" pitchFamily="66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dirty="0" err="1" smtClean="0">
                <a:latin typeface="Comic Sans MS" panose="030F0702030302020204" pitchFamily="66" charset="0"/>
                <a:cs typeface="Times New Roman" pitchFamily="18" charset="0"/>
              </a:rPr>
              <a:t>Тасты</a:t>
            </a:r>
            <a:endParaRPr lang="ru-RU" sz="2800" dirty="0">
              <a:latin typeface="Comic Sans MS" panose="030F0702030302020204" pitchFamily="66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dirty="0" err="1" smtClean="0">
                <a:latin typeface="Comic Sans MS" panose="030F0702030302020204" pitchFamily="66" charset="0"/>
                <a:cs typeface="Times New Roman" pitchFamily="18" charset="0"/>
              </a:rPr>
              <a:t>Кебірлі</a:t>
            </a:r>
            <a:endParaRPr lang="ru-RU" sz="2800" dirty="0">
              <a:latin typeface="Comic Sans MS" panose="030F0702030302020204" pitchFamily="66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9860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/>
          </p:nvPr>
        </p:nvGraphicFramePr>
        <p:xfrm>
          <a:off x="1153886" y="719666"/>
          <a:ext cx="9621966" cy="5793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5965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576042333"/>
              </p:ext>
            </p:extLst>
          </p:nvPr>
        </p:nvGraphicFramePr>
        <p:xfrm>
          <a:off x="944880" y="719666"/>
          <a:ext cx="10843846" cy="5751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3013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799" y="0"/>
            <a:ext cx="10924309" cy="1219200"/>
          </a:xfrm>
        </p:spPr>
        <p:txBody>
          <a:bodyPr>
            <a:normAutofit/>
          </a:bodyPr>
          <a:lstStyle/>
          <a:p>
            <a:pPr lvl="0" algn="ctr"/>
            <a:r>
              <a:rPr lang="ru-RU" sz="3100" b="1" cap="all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Жауын-шашынның</a:t>
            </a:r>
            <a:r>
              <a:rPr lang="ru-RU" sz="3100" b="1" cap="all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3100" b="1" cap="all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динамикалылығына</a:t>
            </a:r>
            <a:r>
              <a:rPr lang="ru-RU" sz="3100" b="1" cap="all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3100" b="1" cap="all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байланысты</a:t>
            </a:r>
            <a:r>
              <a:rPr lang="ru-RU" sz="3100" b="1" cap="all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163016854"/>
              </p:ext>
            </p:extLst>
          </p:nvPr>
        </p:nvGraphicFramePr>
        <p:xfrm>
          <a:off x="685799" y="1011382"/>
          <a:ext cx="10924309" cy="5846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2380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17" y="0"/>
            <a:ext cx="11554691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Лента лицом вниз 3"/>
          <p:cNvSpPr/>
          <p:nvPr/>
        </p:nvSpPr>
        <p:spPr>
          <a:xfrm>
            <a:off x="734291" y="0"/>
            <a:ext cx="10571018" cy="1988840"/>
          </a:xfrm>
          <a:prstGeom prst="ribb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Шөл өсімдіктері гидротермиялық </a:t>
            </a:r>
            <a:r>
              <a:rPr lang="kk-K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жағдайға байланысты солтүстіктен оңтүстікке қарай 3 климаттық аймақ тармақтары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: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348344" y="2096852"/>
            <a:ext cx="792088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6011503" y="2096852"/>
            <a:ext cx="8297" cy="7104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8812591" y="2084900"/>
            <a:ext cx="576064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кругленный прямоугольник 10"/>
          <p:cNvSpPr/>
          <p:nvPr/>
        </p:nvSpPr>
        <p:spPr>
          <a:xfrm>
            <a:off x="734290" y="2807254"/>
            <a:ext cx="3228109" cy="187220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СОЛТҮСТІК</a:t>
            </a:r>
            <a:endParaRPr lang="ru-RU" sz="2400" b="1" i="1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488871" y="2807254"/>
            <a:ext cx="3117273" cy="18722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ОРТАҢҒЫ</a:t>
            </a:r>
            <a:r>
              <a:rPr lang="kk-K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endParaRPr lang="ru-RU" sz="2400" b="1" i="1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132615" y="2807254"/>
            <a:ext cx="3172694" cy="187220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ОҢТҮСТІК</a:t>
            </a:r>
            <a:r>
              <a:rPr lang="kk-KZ" sz="20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304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835" y="0"/>
            <a:ext cx="1165167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528" y="0"/>
            <a:ext cx="8229600" cy="778098"/>
          </a:xfr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kk-KZ" sz="32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Солтүстік</a:t>
            </a:r>
            <a:r>
              <a:rPr lang="kk-KZ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 шөлдер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0835" y="778097"/>
            <a:ext cx="11944005" cy="2720541"/>
          </a:xfr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kk-KZ" sz="2100" dirty="0">
                <a:latin typeface="Comic Sans MS" panose="030F0702030302020204" pitchFamily="66" charset="0"/>
                <a:cs typeface="Times New Roman" pitchFamily="18" charset="0"/>
              </a:rPr>
              <a:t>Бұл аймақ тармағында  жусандар қауымы басым</a:t>
            </a:r>
            <a:r>
              <a:rPr lang="kk-KZ" sz="2100" dirty="0" smtClean="0">
                <a:latin typeface="Comic Sans MS" panose="030F0702030302020204" pitchFamily="66" charset="0"/>
                <a:cs typeface="Times New Roman" pitchFamily="18" charset="0"/>
              </a:rPr>
              <a:t>, ол </a:t>
            </a:r>
            <a:r>
              <a:rPr lang="kk-KZ" sz="2100" dirty="0">
                <a:latin typeface="Comic Sans MS" panose="030F0702030302020204" pitchFamily="66" charset="0"/>
                <a:cs typeface="Times New Roman" pitchFamily="18" charset="0"/>
              </a:rPr>
              <a:t>қауымдарда саздақ және тұзды аз сұр құмайт топырақтарда </a:t>
            </a:r>
            <a:r>
              <a:rPr lang="en-US" sz="2100" dirty="0" smtClean="0">
                <a:latin typeface="Comic Sans MS" panose="030F0702030302020204" pitchFamily="66" charset="0"/>
                <a:cs typeface="Times New Roman" pitchFamily="18" charset="0"/>
              </a:rPr>
              <a:t>–</a:t>
            </a:r>
            <a:r>
              <a:rPr lang="kk-KZ" sz="2100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en-US" sz="2100" i="1" dirty="0" err="1" smtClean="0">
                <a:latin typeface="Comic Sans MS" panose="030F0702030302020204" pitchFamily="66" charset="0"/>
                <a:cs typeface="Times New Roman" pitchFamily="18" charset="0"/>
              </a:rPr>
              <a:t>Artemisa</a:t>
            </a:r>
            <a:r>
              <a:rPr lang="en-US" sz="2100" i="1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Comic Sans MS" panose="030F0702030302020204" pitchFamily="66" charset="0"/>
                <a:cs typeface="Times New Roman" pitchFamily="18" charset="0"/>
              </a:rPr>
              <a:t>lerchiana</a:t>
            </a:r>
            <a:r>
              <a:rPr lang="kk-KZ" sz="2100" i="1" dirty="0" smtClean="0">
                <a:latin typeface="Comic Sans MS" panose="030F0702030302020204" pitchFamily="66" charset="0"/>
                <a:cs typeface="Times New Roman" pitchFamily="18" charset="0"/>
              </a:rPr>
              <a:t>, </a:t>
            </a:r>
            <a:r>
              <a:rPr lang="en-US" sz="2100" i="1" dirty="0" err="1" smtClean="0">
                <a:latin typeface="Comic Sans MS" panose="030F0702030302020204" pitchFamily="66" charset="0"/>
                <a:cs typeface="Times New Roman" pitchFamily="18" charset="0"/>
              </a:rPr>
              <a:t>A.semiarida</a:t>
            </a:r>
            <a:r>
              <a:rPr lang="kk-KZ" sz="2100" i="1" dirty="0" smtClean="0">
                <a:latin typeface="Comic Sans MS" panose="030F0702030302020204" pitchFamily="66" charset="0"/>
                <a:cs typeface="Times New Roman" pitchFamily="18" charset="0"/>
              </a:rPr>
              <a:t>, </a:t>
            </a:r>
            <a:r>
              <a:rPr lang="kk-KZ" sz="2100" dirty="0" smtClean="0">
                <a:latin typeface="Comic Sans MS" panose="030F0702030302020204" pitchFamily="66" charset="0"/>
                <a:cs typeface="Times New Roman" pitchFamily="18" charset="0"/>
              </a:rPr>
              <a:t>тұзды топырақтарда - </a:t>
            </a:r>
            <a:r>
              <a:rPr lang="kk-KZ" sz="2100" i="1" dirty="0" smtClean="0">
                <a:latin typeface="Comic Sans MS" panose="030F0702030302020204" pitchFamily="66" charset="0"/>
                <a:cs typeface="Times New Roman" pitchFamily="18" charset="0"/>
              </a:rPr>
              <a:t>А.</a:t>
            </a:r>
            <a:r>
              <a:rPr lang="en-US" sz="2100" i="1" dirty="0" err="1">
                <a:latin typeface="Comic Sans MS" panose="030F0702030302020204" pitchFamily="66" charset="0"/>
                <a:cs typeface="Times New Roman" pitchFamily="18" charset="0"/>
              </a:rPr>
              <a:t>pauciflora</a:t>
            </a:r>
            <a:r>
              <a:rPr lang="kk-KZ" sz="2100" i="1" dirty="0" smtClean="0">
                <a:latin typeface="Comic Sans MS" panose="030F0702030302020204" pitchFamily="66" charset="0"/>
                <a:cs typeface="Times New Roman" pitchFamily="18" charset="0"/>
              </a:rPr>
              <a:t>, </a:t>
            </a:r>
            <a:r>
              <a:rPr lang="kk-KZ" sz="2100" dirty="0" smtClean="0">
                <a:latin typeface="Comic Sans MS" panose="030F0702030302020204" pitchFamily="66" charset="0"/>
                <a:cs typeface="Times New Roman" pitchFamily="18" charset="0"/>
              </a:rPr>
              <a:t>құмдарда – </a:t>
            </a:r>
            <a:r>
              <a:rPr lang="en-US" sz="2100" i="1" dirty="0" err="1" smtClean="0">
                <a:latin typeface="Comic Sans MS" panose="030F0702030302020204" pitchFamily="66" charset="0"/>
                <a:cs typeface="Times New Roman" pitchFamily="18" charset="0"/>
              </a:rPr>
              <a:t>A.areniara</a:t>
            </a:r>
            <a:r>
              <a:rPr lang="kk-KZ" sz="2100" i="1" dirty="0" smtClean="0">
                <a:latin typeface="Comic Sans MS" panose="030F0702030302020204" pitchFamily="66" charset="0"/>
                <a:cs typeface="Times New Roman" pitchFamily="18" charset="0"/>
              </a:rPr>
              <a:t>, </a:t>
            </a:r>
            <a:r>
              <a:rPr lang="en-US" sz="2100" i="1" dirty="0" err="1" smtClean="0">
                <a:latin typeface="Comic Sans MS" panose="030F0702030302020204" pitchFamily="66" charset="0"/>
                <a:cs typeface="Times New Roman" pitchFamily="18" charset="0"/>
              </a:rPr>
              <a:t>A.tomentella</a:t>
            </a:r>
            <a:r>
              <a:rPr lang="kk-KZ" sz="2100" i="1" dirty="0" smtClean="0">
                <a:latin typeface="Comic Sans MS" panose="030F0702030302020204" pitchFamily="66" charset="0"/>
                <a:cs typeface="Times New Roman" pitchFamily="18" charset="0"/>
              </a:rPr>
              <a:t>, </a:t>
            </a:r>
            <a:r>
              <a:rPr lang="kk-KZ" sz="2100" dirty="0" smtClean="0">
                <a:latin typeface="Comic Sans MS" panose="030F0702030302020204" pitchFamily="66" charset="0"/>
                <a:cs typeface="Times New Roman" pitchFamily="18" charset="0"/>
              </a:rPr>
              <a:t>ұсақ </a:t>
            </a:r>
            <a:r>
              <a:rPr lang="kk-KZ" sz="2100" dirty="0">
                <a:latin typeface="Comic Sans MS" panose="030F0702030302020204" pitchFamily="66" charset="0"/>
                <a:cs typeface="Times New Roman" pitchFamily="18" charset="0"/>
              </a:rPr>
              <a:t>шоқылардағы тасты топырақтарда </a:t>
            </a:r>
            <a:r>
              <a:rPr lang="kk-KZ" sz="2100" dirty="0" smtClean="0">
                <a:latin typeface="Comic Sans MS" panose="030F0702030302020204" pitchFamily="66" charset="0"/>
                <a:cs typeface="Times New Roman" pitchFamily="18" charset="0"/>
              </a:rPr>
              <a:t>– </a:t>
            </a:r>
            <a:r>
              <a:rPr lang="kk-KZ" sz="2100" i="1" dirty="0" smtClean="0">
                <a:latin typeface="Comic Sans MS" panose="030F0702030302020204" pitchFamily="66" charset="0"/>
                <a:cs typeface="Times New Roman" pitchFamily="18" charset="0"/>
              </a:rPr>
              <a:t>А.</a:t>
            </a:r>
            <a:r>
              <a:rPr lang="en-US" sz="2100" i="1" dirty="0" err="1">
                <a:latin typeface="Comic Sans MS" panose="030F0702030302020204" pitchFamily="66" charset="0"/>
                <a:cs typeface="Times New Roman" pitchFamily="18" charset="0"/>
              </a:rPr>
              <a:t>sublessingiana</a:t>
            </a:r>
            <a:r>
              <a:rPr lang="en-US" sz="2100" i="1" dirty="0">
                <a:latin typeface="Comic Sans MS" panose="030F0702030302020204" pitchFamily="66" charset="0"/>
                <a:cs typeface="Times New Roman" pitchFamily="18" charset="0"/>
              </a:rPr>
              <a:t>  </a:t>
            </a:r>
            <a:r>
              <a:rPr lang="kk-KZ" sz="2100" dirty="0">
                <a:latin typeface="Comic Sans MS" panose="030F0702030302020204" pitchFamily="66" charset="0"/>
                <a:cs typeface="Times New Roman" pitchFamily="18" charset="0"/>
              </a:rPr>
              <a:t>түрлері доминатты рөлде</a:t>
            </a:r>
            <a:r>
              <a:rPr lang="kk-KZ" sz="2100" dirty="0" smtClean="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ru-RU" sz="21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Аймақ</a:t>
            </a:r>
            <a:r>
              <a:rPr lang="ru-RU" sz="21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тармағының</a:t>
            </a:r>
            <a:r>
              <a:rPr lang="ru-RU" sz="21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шығыс</a:t>
            </a:r>
            <a:r>
              <a:rPr lang="ru-RU" sz="21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бөлігінде</a:t>
            </a:r>
            <a:r>
              <a:rPr lang="ru-RU" sz="21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Salsola</a:t>
            </a:r>
            <a:r>
              <a:rPr lang="en-US" sz="21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arbusculiformis</a:t>
            </a:r>
            <a:r>
              <a:rPr lang="kk-KZ" sz="2100" i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1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кеңінен</a:t>
            </a:r>
            <a:r>
              <a:rPr lang="ru-RU" sz="21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таралған</a:t>
            </a:r>
            <a:r>
              <a:rPr lang="ru-RU" sz="21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r>
              <a:rPr lang="ru-RU" sz="21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Қоңырбастар</a:t>
            </a:r>
            <a:r>
              <a:rPr lang="ru-RU" sz="21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синузиясы</a:t>
            </a:r>
            <a:r>
              <a:rPr lang="ru-RU" sz="21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үлкен</a:t>
            </a:r>
            <a:r>
              <a:rPr lang="ru-RU" sz="21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рөл</a:t>
            </a:r>
            <a:r>
              <a:rPr lang="ru-RU" sz="21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атқарады</a:t>
            </a:r>
            <a:r>
              <a:rPr lang="ru-RU" sz="2100" dirty="0">
                <a:latin typeface="Comic Sans MS" panose="030F0702030302020204" pitchFamily="66" charset="0"/>
                <a:cs typeface="Times New Roman" panose="02020603050405020304" pitchFamily="18" charset="0"/>
              </a:rPr>
              <a:t> (</a:t>
            </a:r>
            <a:r>
              <a:rPr lang="en-US" sz="2100" i="1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Stipa</a:t>
            </a:r>
            <a:r>
              <a:rPr lang="kk-KZ" sz="2100" i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sareptana</a:t>
            </a:r>
            <a:r>
              <a:rPr lang="en-US" sz="21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, S. </a:t>
            </a:r>
            <a:r>
              <a:rPr lang="en-US" sz="2100" i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kirghisorum</a:t>
            </a:r>
            <a:r>
              <a:rPr lang="en-US" sz="21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, S. </a:t>
            </a:r>
            <a:r>
              <a:rPr lang="en-US" sz="2100" i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richteriana</a:t>
            </a:r>
            <a:r>
              <a:rPr lang="en-US" sz="21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en-US" sz="2100" i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Agropyron</a:t>
            </a:r>
            <a:r>
              <a:rPr lang="en-US" sz="21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fragile, </a:t>
            </a:r>
            <a:r>
              <a:rPr lang="ru-RU" sz="2100" dirty="0">
                <a:latin typeface="Comic Sans MS" panose="030F0702030302020204" pitchFamily="66" charset="0"/>
                <a:cs typeface="Times New Roman" panose="02020603050405020304" pitchFamily="18" charset="0"/>
              </a:rPr>
              <a:t>эфемер</a:t>
            </a:r>
            <a:r>
              <a:rPr lang="en-US" sz="2100" dirty="0">
                <a:latin typeface="Comic Sans MS" panose="030F0702030302020204" pitchFamily="66" charset="0"/>
                <a:cs typeface="Times New Roman" panose="02020603050405020304" pitchFamily="18" charset="0"/>
              </a:rPr>
              <a:t>o</a:t>
            </a:r>
            <a:r>
              <a:rPr lang="ru-RU" sz="21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ид </a:t>
            </a:r>
            <a:r>
              <a:rPr lang="en-US" sz="2100" i="1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Poa</a:t>
            </a:r>
            <a:r>
              <a:rPr lang="en-US" sz="2100" i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bulbosa</a:t>
            </a:r>
            <a:r>
              <a:rPr lang="en-US" sz="21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).</a:t>
            </a:r>
            <a:r>
              <a:rPr lang="kk-KZ" sz="21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latin typeface="Comic Sans MS" panose="030F0702030302020204" pitchFamily="66" charset="0"/>
                <a:cs typeface="Times New Roman" panose="02020603050405020304" pitchFamily="18" charset="0"/>
              </a:rPr>
              <a:t>«</a:t>
            </a:r>
            <a:r>
              <a:rPr lang="ru-RU" sz="21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Солтүстік</a:t>
            </a:r>
            <a:r>
              <a:rPr lang="ru-RU" sz="21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шөлдері</a:t>
            </a:r>
            <a:r>
              <a:rPr lang="ru-RU" sz="2100" dirty="0">
                <a:latin typeface="Comic Sans MS" panose="030F0702030302020204" pitchFamily="66" charset="0"/>
                <a:cs typeface="Times New Roman" panose="02020603050405020304" pitchFamily="18" charset="0"/>
              </a:rPr>
              <a:t>» </a:t>
            </a:r>
            <a:r>
              <a:rPr lang="ru-RU" sz="21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деген</a:t>
            </a:r>
            <a:r>
              <a:rPr lang="ru-RU" sz="21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түсінік</a:t>
            </a:r>
            <a:r>
              <a:rPr lang="ru-RU" sz="21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1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Е.И.Рачковскаяның</a:t>
            </a:r>
            <a:r>
              <a:rPr lang="ru-RU" sz="21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1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пікірінше</a:t>
            </a:r>
            <a:r>
              <a:rPr lang="ru-RU" sz="2100" dirty="0">
                <a:latin typeface="Comic Sans MS" panose="030F0702030302020204" pitchFamily="66" charset="0"/>
                <a:cs typeface="Times New Roman" panose="02020603050405020304" pitchFamily="18" charset="0"/>
              </a:rPr>
              <a:t>, «</a:t>
            </a:r>
            <a:r>
              <a:rPr lang="ru-RU" sz="21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далалық</a:t>
            </a:r>
            <a:r>
              <a:rPr lang="ru-RU" sz="21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шөлдерге</a:t>
            </a:r>
            <a:r>
              <a:rPr lang="ru-RU" sz="2100" dirty="0">
                <a:latin typeface="Comic Sans MS" panose="030F0702030302020204" pitchFamily="66" charset="0"/>
                <a:cs typeface="Times New Roman" panose="02020603050405020304" pitchFamily="18" charset="0"/>
              </a:rPr>
              <a:t>» </a:t>
            </a:r>
            <a:r>
              <a:rPr lang="ru-RU" sz="21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en-US" sz="2100" dirty="0">
                <a:latin typeface="Comic Sans MS" panose="030F0702030302020204" pitchFamily="66" charset="0"/>
                <a:cs typeface="Times New Roman" panose="02020603050405020304" pitchFamily="18" charset="0"/>
              </a:rPr>
              <a:t>ə</a:t>
            </a:r>
            <a:r>
              <a:rPr lang="ru-RU" sz="21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йкес</a:t>
            </a:r>
            <a:r>
              <a:rPr lang="ru-RU" sz="21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келеді</a:t>
            </a:r>
            <a:r>
              <a:rPr lang="ru-RU" sz="2100" dirty="0">
                <a:latin typeface="Comic Sans MS" panose="030F0702030302020204" pitchFamily="66" charset="0"/>
                <a:cs typeface="Times New Roman" pitchFamily="18" charset="0"/>
              </a:rPr>
              <a:t>.</a:t>
            </a:r>
          </a:p>
        </p:txBody>
      </p:sp>
      <p:pic>
        <p:nvPicPr>
          <p:cNvPr id="8194" name="Picture 2" descr="Artemisia lerchiana Weber - Полынь Лерх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405" y="3475231"/>
            <a:ext cx="2577720" cy="2831637"/>
          </a:xfrm>
          <a:prstGeom prst="rect">
            <a:avLst/>
          </a:prstGeom>
          <a:noFill/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166719" y="6416844"/>
            <a:ext cx="2416980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kk-KZ" sz="2000" b="1" i="1" dirty="0">
                <a:latin typeface="Times New Roman" pitchFamily="18" charset="0"/>
                <a:cs typeface="Times New Roman" pitchFamily="18" charset="0"/>
              </a:rPr>
              <a:t>        А.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pauciflora</a:t>
            </a:r>
            <a:endParaRPr lang="kk-KZ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35256" y="6416844"/>
            <a:ext cx="2617502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Artemisa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lerchiana</a:t>
            </a:r>
            <a:endParaRPr lang="kk-KZ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Осока малоцветковая — Википедия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8174" y="3498639"/>
            <a:ext cx="2555525" cy="2808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7963" y="3475230"/>
            <a:ext cx="2467728" cy="283163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302095" y="6416844"/>
            <a:ext cx="2347710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A.semiarida</a:t>
            </a:r>
            <a:r>
              <a:rPr lang="kk-KZ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0576" y="3475230"/>
            <a:ext cx="2620126" cy="280822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100613" y="6416844"/>
            <a:ext cx="2580089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kk-KZ" sz="20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sublessingiana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10564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24BE22-A124-797D-81FB-3443867285DA}"/>
              </a:ext>
            </a:extLst>
          </p:cNvPr>
          <p:cNvSpPr txBox="1"/>
          <p:nvPr/>
        </p:nvSpPr>
        <p:spPr>
          <a:xfrm>
            <a:off x="914399" y="970954"/>
            <a:ext cx="10168467" cy="3840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kk-KZ" sz="2400" b="1" dirty="0"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Сабақтың жоспары:</a:t>
            </a:r>
            <a:endParaRPr lang="ru-KZ" sz="2400" b="1" dirty="0">
              <a:latin typeface="Comic Sans MS" panose="030F07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kk-KZ" sz="2200" dirty="0">
                <a:latin typeface="Comic Sans MS" panose="030F0702030302020204" pitchFamily="66" charset="0"/>
                <a:cs typeface="Times New Roman" pitchFamily="18" charset="0"/>
              </a:rPr>
              <a:t>Шөлдердің биоклиматтық аймақтарға бөлінуі (ЮНЕСКО, 1977).</a:t>
            </a:r>
            <a:endParaRPr lang="ru-RU" sz="2200" dirty="0">
              <a:latin typeface="Comic Sans MS" panose="030F0702030302020204" pitchFamily="66" charset="0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kk-KZ" sz="2200" dirty="0">
                <a:latin typeface="Comic Sans MS" panose="030F0702030302020204" pitchFamily="66" charset="0"/>
                <a:cs typeface="Times New Roman" pitchFamily="18" charset="0"/>
              </a:rPr>
              <a:t>Шөлдердің классификациялануы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ru-RU" sz="2200" dirty="0">
                <a:latin typeface="Comic Sans MS" panose="030F0702030302020204" pitchFamily="66" charset="0"/>
              </a:rPr>
              <a:t>ҚР </a:t>
            </a:r>
            <a:r>
              <a:rPr lang="ru-RU" sz="2200" dirty="0" err="1">
                <a:latin typeface="Comic Sans MS" panose="030F0702030302020204" pitchFamily="66" charset="0"/>
              </a:rPr>
              <a:t>шөлейттенуге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қарсы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күрес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жөніндегі</a:t>
            </a:r>
            <a:r>
              <a:rPr lang="ru-RU" sz="2200" dirty="0">
                <a:latin typeface="Comic Sans MS" panose="030F0702030302020204" pitchFamily="66" charset="0"/>
              </a:rPr>
              <a:t/>
            </a:r>
            <a:br>
              <a:rPr lang="ru-RU" sz="2200" dirty="0">
                <a:latin typeface="Comic Sans MS" panose="030F0702030302020204" pitchFamily="66" charset="0"/>
              </a:rPr>
            </a:br>
            <a:r>
              <a:rPr lang="ru-RU" sz="2200" dirty="0" err="1">
                <a:latin typeface="Comic Sans MS" panose="030F0702030302020204" pitchFamily="66" charset="0"/>
              </a:rPr>
              <a:t>бағдарлама</a:t>
            </a:r>
            <a:endParaRPr lang="ru-RU" sz="2200" dirty="0">
              <a:latin typeface="Comic Sans MS" panose="030F0702030302020204" pitchFamily="66" charset="0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kk-KZ" sz="2200" dirty="0">
                <a:latin typeface="Comic Sans MS" panose="030F0702030302020204" pitchFamily="66" charset="0"/>
              </a:rPr>
              <a:t>Шөлдену себеп-салдары мен белгілері</a:t>
            </a:r>
            <a:endParaRPr lang="ru-RU" sz="2200" dirty="0">
              <a:latin typeface="Comic Sans MS" panose="030F0702030302020204" pitchFamily="66" charset="0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ru-RU" sz="2200" dirty="0" err="1">
                <a:latin typeface="Comic Sans MS" panose="030F0702030302020204" pitchFamily="66" charset="0"/>
              </a:rPr>
              <a:t>Шөлейттенуге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қарсы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күрест</a:t>
            </a:r>
            <a:r>
              <a:rPr lang="en-US" sz="2200" dirty="0" err="1">
                <a:latin typeface="Comic Sans MS" panose="030F0702030302020204" pitchFamily="66" charset="0"/>
              </a:rPr>
              <a:t>i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ғылыми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және</a:t>
            </a:r>
            <a:r>
              <a:rPr lang="ru-RU" sz="2200" dirty="0">
                <a:latin typeface="Comic Sans MS" panose="030F0702030302020204" pitchFamily="66" charset="0"/>
              </a:rPr>
              <a:t/>
            </a:r>
            <a:br>
              <a:rPr lang="ru-RU" sz="2200" dirty="0">
                <a:latin typeface="Comic Sans MS" panose="030F0702030302020204" pitchFamily="66" charset="0"/>
              </a:rPr>
            </a:br>
            <a:r>
              <a:rPr lang="ru-RU" sz="2200" dirty="0" err="1">
                <a:latin typeface="Comic Sans MS" panose="030F0702030302020204" pitchFamily="66" charset="0"/>
              </a:rPr>
              <a:t>ақпараттық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қолдау</a:t>
            </a:r>
            <a:r>
              <a:rPr lang="ru-RU" sz="2200" dirty="0">
                <a:latin typeface="Comic Sans MS" panose="030F0702030302020204" pitchFamily="66" charset="0"/>
              </a:rPr>
              <a:t>, </a:t>
            </a:r>
            <a:r>
              <a:rPr lang="ru-RU" sz="2200" dirty="0" err="1">
                <a:latin typeface="Comic Sans MS" panose="030F0702030302020204" pitchFamily="66" charset="0"/>
              </a:rPr>
              <a:t>насихаттау</a:t>
            </a:r>
            <a:endParaRPr lang="kk-KZ" sz="2200" dirty="0">
              <a:latin typeface="Comic Sans MS" panose="030F0702030302020204" pitchFamily="66" charset="0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ru-RU" sz="2200" dirty="0" err="1">
                <a:latin typeface="Comic Sans MS" panose="030F0702030302020204" pitchFamily="66" charset="0"/>
                <a:cs typeface="Times New Roman" pitchFamily="18" charset="0"/>
              </a:rPr>
              <a:t>Шөлдердің</a:t>
            </a:r>
            <a:r>
              <a:rPr lang="ru-RU" sz="22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  <a:cs typeface="Times New Roman" pitchFamily="18" charset="0"/>
              </a:rPr>
              <a:t>шаруашылықтағы</a:t>
            </a:r>
            <a:r>
              <a:rPr lang="ru-RU" sz="22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  <a:cs typeface="Times New Roman" pitchFamily="18" charset="0"/>
              </a:rPr>
              <a:t>пайдаланылуы</a:t>
            </a:r>
            <a:r>
              <a:rPr lang="ru-RU" sz="2200" dirty="0">
                <a:latin typeface="Comic Sans MS" panose="030F0702030302020204" pitchFamily="66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6363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545" y="0"/>
            <a:ext cx="115546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528" y="0"/>
            <a:ext cx="8229600" cy="778098"/>
          </a:xfr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kk-KZ" sz="32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Ортаңғы</a:t>
            </a:r>
            <a:r>
              <a:rPr lang="kk-KZ" sz="3200" b="1" i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kk-KZ" b="1" i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шөлдер</a:t>
            </a:r>
            <a:endParaRPr lang="ru-RU" b="1" i="1" dirty="0">
              <a:solidFill>
                <a:srgbClr val="FF000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8545" y="778097"/>
            <a:ext cx="11748655" cy="2242194"/>
          </a:xfr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8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Маңғыстауды</a:t>
            </a:r>
            <a:r>
              <a:rPr lang="ru-RU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Үстірттің</a:t>
            </a:r>
            <a:r>
              <a:rPr lang="ru-RU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орталық</a:t>
            </a:r>
            <a:r>
              <a:rPr lang="ru-RU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бөлігін</a:t>
            </a:r>
            <a:r>
              <a:rPr lang="ru-RU" sz="18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Бетпақдаланың</a:t>
            </a:r>
            <a:r>
              <a:rPr lang="ru-RU" sz="18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үлкен</a:t>
            </a:r>
            <a:r>
              <a:rPr lang="ru-RU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бөлігін</a:t>
            </a:r>
            <a:r>
              <a:rPr lang="ru-RU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Балқаш</a:t>
            </a:r>
            <a:r>
              <a:rPr lang="ru-RU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маңының</a:t>
            </a:r>
            <a:r>
              <a:rPr lang="ru-RU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оңтүстігін</a:t>
            </a:r>
            <a:r>
              <a:rPr lang="ru-RU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қамтиды</a:t>
            </a:r>
            <a:r>
              <a:rPr lang="ru-RU" sz="18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r>
              <a:rPr lang="ru-RU" sz="18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Е.И.Рачковская</a:t>
            </a:r>
            <a:r>
              <a:rPr lang="ru-RU" sz="18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м</a:t>
            </a:r>
            <a:r>
              <a:rPr lang="en-US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ə</a:t>
            </a:r>
            <a:r>
              <a:rPr lang="ru-RU" sz="18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ліметтері</a:t>
            </a:r>
            <a:r>
              <a:rPr lang="ru-RU" sz="18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бойынша</a:t>
            </a:r>
            <a:r>
              <a:rPr lang="ru-RU" sz="18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көпжылдық</a:t>
            </a:r>
            <a:r>
              <a:rPr lang="ru-RU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сораңдар</a:t>
            </a:r>
            <a:r>
              <a:rPr lang="ru-RU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18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Anabasis salsa, </a:t>
            </a:r>
            <a:r>
              <a:rPr lang="en-US" sz="1800" i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Salsola</a:t>
            </a:r>
            <a:r>
              <a:rPr lang="en-US" sz="18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arbusculiformis</a:t>
            </a:r>
            <a:r>
              <a:rPr lang="en-US" sz="1800" i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,</a:t>
            </a:r>
            <a:r>
              <a:rPr lang="kk-KZ" sz="1800" i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S.orientalis</a:t>
            </a:r>
            <a:r>
              <a:rPr lang="en-US" sz="18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Nanophyton</a:t>
            </a:r>
            <a:r>
              <a:rPr lang="en-US" sz="18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erinaceum</a:t>
            </a:r>
            <a:r>
              <a:rPr lang="en-US" sz="18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ал </a:t>
            </a:r>
            <a:r>
              <a:rPr lang="ru-RU" sz="18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жусандардан</a:t>
            </a:r>
            <a:r>
              <a:rPr lang="ru-RU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– </a:t>
            </a:r>
            <a:r>
              <a:rPr lang="en-US" sz="1800" i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Artemisia</a:t>
            </a:r>
            <a:r>
              <a:rPr lang="kk-KZ" sz="1800" i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it-IT" sz="1800" i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terrae-albae</a:t>
            </a:r>
            <a:r>
              <a:rPr lang="it-IT" sz="18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, A. turanica, A. gurganica </a:t>
            </a:r>
            <a:r>
              <a:rPr lang="it-IT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басым</a:t>
            </a:r>
            <a:r>
              <a:rPr lang="it-IT" sz="18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kk-KZ" sz="18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Құмдарда</a:t>
            </a:r>
            <a:r>
              <a:rPr lang="ru-RU" sz="18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сексеуілдер</a:t>
            </a:r>
            <a:r>
              <a:rPr lang="ru-RU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 (</a:t>
            </a:r>
            <a:r>
              <a:rPr lang="en-US" sz="1800" i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Haloxylon</a:t>
            </a:r>
            <a:r>
              <a:rPr lang="en-US" sz="18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aphyllum</a:t>
            </a:r>
            <a:r>
              <a:rPr lang="en-US" sz="18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, H. </a:t>
            </a:r>
            <a:r>
              <a:rPr lang="en-US" sz="1800" i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persicum</a:t>
            </a:r>
            <a:r>
              <a:rPr lang="en-US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) </a:t>
            </a:r>
            <a:r>
              <a:rPr lang="ru-RU" sz="18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кеңінен</a:t>
            </a:r>
            <a:r>
              <a:rPr lang="ru-RU" sz="18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таралған</a:t>
            </a:r>
            <a:r>
              <a:rPr lang="ru-RU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Псаммофильді</a:t>
            </a:r>
            <a:r>
              <a:rPr lang="ru-RU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бұталар</a:t>
            </a:r>
            <a:r>
              <a:rPr lang="ru-RU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 ж</a:t>
            </a:r>
            <a:r>
              <a:rPr lang="en-US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ə</a:t>
            </a:r>
            <a:r>
              <a:rPr lang="ru-RU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не </a:t>
            </a:r>
            <a:r>
              <a:rPr lang="ru-RU" sz="18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жартылай</a:t>
            </a:r>
            <a:r>
              <a:rPr lang="ru-RU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бұталар</a:t>
            </a:r>
            <a:r>
              <a:rPr lang="ru-RU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 (</a:t>
            </a:r>
            <a:r>
              <a:rPr lang="en-US" sz="1800" i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Calligonum</a:t>
            </a:r>
            <a:r>
              <a:rPr lang="en-US" sz="1800" i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,</a:t>
            </a:r>
            <a:r>
              <a:rPr lang="kk-KZ" sz="1800" i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sv-SE" sz="1800" i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Ephedra</a:t>
            </a:r>
            <a:r>
              <a:rPr lang="sv-SE" sz="18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, Ammodendron, </a:t>
            </a:r>
            <a:r>
              <a:rPr lang="sv-SE" sz="1800" i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Krascheninnikovia</a:t>
            </a:r>
            <a:r>
              <a:rPr lang="kk-KZ" sz="1800" i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sv-SE" sz="1800" i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ceratoides</a:t>
            </a:r>
            <a:r>
              <a:rPr lang="sv-SE" sz="18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sv-SE" sz="1800" i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Salsola</a:t>
            </a:r>
            <a:r>
              <a:rPr lang="kk-KZ" sz="1800" i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it-IT" sz="1800" i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arbuscula</a:t>
            </a:r>
            <a:r>
              <a:rPr lang="it-IT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) жəне жусандар (</a:t>
            </a:r>
            <a:r>
              <a:rPr lang="it-IT" sz="18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Artemisia santolina, A. kelleri, A. songarica</a:t>
            </a:r>
            <a:r>
              <a:rPr lang="it-IT" sz="1800" i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,</a:t>
            </a:r>
            <a:r>
              <a:rPr lang="kk-KZ" sz="1800" i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1800" i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A</a:t>
            </a:r>
            <a:r>
              <a:rPr lang="en-US" sz="18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. terrae-</a:t>
            </a:r>
            <a:r>
              <a:rPr lang="en-US" sz="1800" i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albae</a:t>
            </a:r>
            <a:r>
              <a:rPr lang="en-US" sz="18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).</a:t>
            </a:r>
            <a:r>
              <a:rPr lang="kk-KZ" sz="18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Қоңырбастардан</a:t>
            </a:r>
            <a:r>
              <a:rPr lang="ru-RU" sz="18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(</a:t>
            </a:r>
            <a:r>
              <a:rPr lang="en-US" sz="1800" i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Agropyron</a:t>
            </a:r>
            <a:r>
              <a:rPr lang="en-US" sz="18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fragile, </a:t>
            </a:r>
            <a:r>
              <a:rPr lang="en-US" sz="1800" i="1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Stipa</a:t>
            </a:r>
            <a:r>
              <a:rPr lang="kk-KZ" sz="1800" i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caspia</a:t>
            </a:r>
            <a:r>
              <a:rPr lang="en-US" sz="18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, S. </a:t>
            </a:r>
            <a:r>
              <a:rPr lang="en-US" sz="1800" i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hohenachkeriana</a:t>
            </a:r>
            <a:r>
              <a:rPr lang="en-US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) </a:t>
            </a:r>
            <a:r>
              <a:rPr lang="ru-RU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тек </a:t>
            </a:r>
            <a:r>
              <a:rPr lang="ru-RU" sz="18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құмдағы</a:t>
            </a:r>
            <a:r>
              <a:rPr lang="ru-RU" sz="18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қауымдарда</a:t>
            </a:r>
            <a:r>
              <a:rPr lang="ru-RU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кездеседі</a:t>
            </a:r>
            <a:r>
              <a:rPr lang="ru-RU" sz="18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r>
              <a:rPr lang="ru-RU" sz="18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Көпжылдық</a:t>
            </a:r>
            <a:r>
              <a:rPr lang="ru-RU" sz="18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сораңдар</a:t>
            </a:r>
            <a:r>
              <a:rPr lang="ru-RU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басым</a:t>
            </a:r>
            <a:r>
              <a:rPr lang="ru-RU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 (62%).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798142" y="6430642"/>
            <a:ext cx="2736304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     Anabasis salsa</a:t>
            </a:r>
            <a:endParaRPr lang="kk-KZ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07368" y="6430642"/>
            <a:ext cx="2808312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Artemisa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terrae</a:t>
            </a:r>
            <a:r>
              <a:rPr lang="kk-KZ" b="1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albae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kk-KZ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C:\Users\Windows 8\Desktop\Без названия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364" y="3020291"/>
            <a:ext cx="2880320" cy="341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Anabasis salsa - Изображение особи - Плантариум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0507" y="3020291"/>
            <a:ext cx="3399042" cy="341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6054" y="3020291"/>
            <a:ext cx="4144673" cy="341035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15200" y="6432775"/>
            <a:ext cx="4045527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Salsola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arbusculiformis</a:t>
            </a:r>
            <a:r>
              <a:rPr lang="kk-K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6328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545" y="0"/>
            <a:ext cx="115408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6291" y="0"/>
            <a:ext cx="8580837" cy="77809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kk-KZ" sz="32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Оңтүстік</a:t>
            </a:r>
            <a:r>
              <a:rPr lang="kk-KZ" sz="3200" b="1" i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 шөлдер</a:t>
            </a:r>
            <a:endParaRPr lang="ru-RU" sz="3200" b="1" i="1" dirty="0">
              <a:solidFill>
                <a:srgbClr val="FF000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8545" y="778097"/>
            <a:ext cx="11748655" cy="2008398"/>
          </a:xfr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kk-KZ" sz="17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i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Salsola</a:t>
            </a:r>
            <a:r>
              <a:rPr lang="en-US" sz="1700" b="1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gemmascens</a:t>
            </a:r>
            <a:r>
              <a:rPr lang="en-US" sz="1700" b="1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, Artemisia </a:t>
            </a:r>
            <a:r>
              <a:rPr lang="en-US" sz="1700" b="1" i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kemrudica</a:t>
            </a:r>
            <a:r>
              <a:rPr lang="en-US" sz="1700" b="1" i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en-US" sz="1700" b="1" i="1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A.diffusa</a:t>
            </a:r>
            <a:r>
              <a:rPr lang="en-US" sz="1700" b="1" i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өсімдіктері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болатын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қауымдар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басым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r>
              <a:rPr lang="en-US" sz="1700" i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Anabasis </a:t>
            </a:r>
            <a:r>
              <a:rPr lang="en-US" sz="17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salsa </a:t>
            </a:r>
            <a:r>
              <a:rPr lang="en-US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ə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лі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кездеседі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sz="17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бірақ</a:t>
            </a:r>
            <a:r>
              <a:rPr lang="en-US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та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доминанттық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рөлді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басқа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түрлер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атқарады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Құмдарда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солтүстікте</a:t>
            </a:r>
            <a:r>
              <a:rPr lang="en-US" sz="17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таралған</a:t>
            </a:r>
            <a:r>
              <a:rPr lang="ru-RU" sz="17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жусандардың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17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Artemisia </a:t>
            </a:r>
            <a:r>
              <a:rPr lang="en-US" sz="1700" i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santolina</a:t>
            </a:r>
            <a:r>
              <a:rPr lang="en-US" sz="17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өзінің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маңызын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сақтайды</a:t>
            </a:r>
            <a:r>
              <a:rPr lang="en-US" sz="17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ж</a:t>
            </a:r>
            <a:r>
              <a:rPr lang="en-US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ə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не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жаңа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түрлер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пайда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болады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 - </a:t>
            </a:r>
            <a:r>
              <a:rPr lang="en-US" sz="17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A. </a:t>
            </a:r>
            <a:r>
              <a:rPr lang="en-US" sz="1700" i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dimoana</a:t>
            </a:r>
            <a:r>
              <a:rPr lang="en-US" sz="17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, A. </a:t>
            </a:r>
            <a:r>
              <a:rPr lang="en-US" sz="1700" i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arenicola</a:t>
            </a:r>
            <a:r>
              <a:rPr lang="en-US" sz="17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ж</a:t>
            </a:r>
            <a:r>
              <a:rPr lang="en-US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ə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не </a:t>
            </a:r>
            <a:r>
              <a:rPr lang="en-US" sz="1700" i="1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Mansolca</a:t>
            </a:r>
            <a:r>
              <a:rPr lang="en-US" sz="1700" i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pricarpa</a:t>
            </a:r>
            <a:r>
              <a:rPr lang="en-US" sz="17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en-US" sz="1700" i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Stipagrostis</a:t>
            </a:r>
            <a:r>
              <a:rPr lang="en-US" sz="17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karelinii</a:t>
            </a:r>
            <a:r>
              <a:rPr lang="en-US" sz="17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үлкен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территорияны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сексеуілдер</a:t>
            </a:r>
            <a:r>
              <a:rPr lang="en-US" sz="17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(</a:t>
            </a:r>
            <a:r>
              <a:rPr lang="en-US" sz="1700" i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Haloxylon</a:t>
            </a:r>
            <a:r>
              <a:rPr lang="en-US" sz="17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persicum</a:t>
            </a:r>
            <a:r>
              <a:rPr lang="en-US" sz="17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, H. </a:t>
            </a:r>
            <a:r>
              <a:rPr lang="en-US" sz="1700" i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aphyllum</a:t>
            </a:r>
            <a:r>
              <a:rPr lang="en-US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)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қауымдастары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алып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жатыр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 ж</a:t>
            </a:r>
            <a:r>
              <a:rPr lang="en-US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ə</a:t>
            </a:r>
            <a:r>
              <a:rPr lang="ru-RU" sz="17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не</a:t>
            </a:r>
            <a:r>
              <a:rPr lang="en-US" sz="17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Carex</a:t>
            </a:r>
            <a:r>
              <a:rPr lang="en-US" sz="1700" i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physoides</a:t>
            </a:r>
            <a:r>
              <a:rPr lang="en-US" sz="17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синузиясының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рөлі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үлкен</a:t>
            </a:r>
            <a:r>
              <a:rPr lang="ru-RU" sz="17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en-US" sz="17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Көптеген</a:t>
            </a:r>
            <a:r>
              <a:rPr lang="ru-RU" sz="17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ғалымдар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 (Прозоровский, Малеев 1947, Родин, </a:t>
            </a:r>
            <a:r>
              <a:rPr lang="ru-RU" sz="17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Рубцов</a:t>
            </a:r>
            <a:r>
              <a:rPr lang="en-US" sz="17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1956 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ж</a:t>
            </a:r>
            <a:r>
              <a:rPr lang="en-US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ə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не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т.б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.)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оңтүстік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шөлдер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қауымдарын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сипаттағанда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эфемерлер</a:t>
            </a:r>
            <a:r>
              <a:rPr lang="en-US" sz="17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ж</a:t>
            </a:r>
            <a:r>
              <a:rPr lang="en-US" sz="17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ə</a:t>
            </a:r>
            <a:r>
              <a:rPr lang="ru-RU" sz="17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не </a:t>
            </a:r>
            <a:r>
              <a:rPr lang="ru-RU" sz="1700" b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эфемероидтар</a:t>
            </a:r>
            <a:r>
              <a:rPr lang="ru-RU" sz="17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синузияларының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үлкен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рөлін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атап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көрсеткен</a:t>
            </a:r>
            <a:r>
              <a:rPr lang="ru-RU" sz="1700" dirty="0"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endParaRPr lang="ru-RU" sz="1700" b="1" i="1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01780" y="6468261"/>
            <a:ext cx="3158839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kk-KZ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Salsola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gemmascens</a:t>
            </a:r>
            <a:endParaRPr lang="kk-KZ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81" y="2770908"/>
            <a:ext cx="3158838" cy="36298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854" y="2770908"/>
            <a:ext cx="3255819" cy="362989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823853" y="6359420"/>
            <a:ext cx="3255819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Artemisia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kemrudica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3543" y="2786495"/>
            <a:ext cx="4555839" cy="357292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245926" y="6304003"/>
            <a:ext cx="4433455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Haloxylon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persicum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045170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5625" t="34236" r="26625" b="13294"/>
          <a:stretch/>
        </p:blipFill>
        <p:spPr>
          <a:xfrm>
            <a:off x="800749" y="1051560"/>
            <a:ext cx="9241591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52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5875" t="32353" r="26625"/>
          <a:stretch/>
        </p:blipFill>
        <p:spPr>
          <a:xfrm>
            <a:off x="731520" y="457200"/>
            <a:ext cx="7749871" cy="6400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156" y="4343400"/>
            <a:ext cx="3411871" cy="22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28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1040" y="0"/>
            <a:ext cx="10988040" cy="114300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ҚАЗАҚСТАН РЕСПУБЛИКАСЫНДА</a:t>
            </a:r>
            <a:b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ШӨЛЕЙТТЕНУГЕ ҚАРСЫ КҮРЕС ЖӨНІНДЕГІ</a:t>
            </a:r>
            <a:b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2005-2015 ЖЫЛДАРҒА АРНАЛҒАН </a:t>
            </a:r>
            <a:r>
              <a:rPr lang="ru-RU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БАҒДАРЛАМА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60120" y="1143000"/>
            <a:ext cx="11231880" cy="5715000"/>
          </a:xfrm>
        </p:spPr>
        <p:txBody>
          <a:bodyPr>
            <a:normAutofit fontScale="32500" lnSpcReduction="20000"/>
          </a:bodyPr>
          <a:lstStyle/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900" b="1" dirty="0" err="1" smtClean="0">
                <a:latin typeface="Comic Sans MS" panose="030F0702030302020204" pitchFamily="66" charset="0"/>
              </a:rPr>
              <a:t>Мақсаты:</a:t>
            </a:r>
            <a:r>
              <a:rPr lang="ru-RU" sz="4900" dirty="0" err="1" smtClean="0">
                <a:latin typeface="Comic Sans MS" panose="030F0702030302020204" pitchFamily="66" charset="0"/>
              </a:rPr>
              <a:t>Қазақстан</a:t>
            </a:r>
            <a:r>
              <a:rPr lang="ru-RU" sz="4900" dirty="0" smtClean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Республикасының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 smtClean="0">
                <a:latin typeface="Comic Sans MS" panose="030F0702030302020204" pitchFamily="66" charset="0"/>
              </a:rPr>
              <a:t>аумағындағы</a:t>
            </a:r>
            <a:r>
              <a:rPr lang="ru-RU" sz="4900" dirty="0" smtClean="0">
                <a:latin typeface="Comic Sans MS" panose="030F0702030302020204" pitchFamily="66" charset="0"/>
              </a:rPr>
              <a:t> </a:t>
            </a:r>
            <a:r>
              <a:rPr lang="ru-RU" sz="4900" dirty="0" err="1" smtClean="0">
                <a:latin typeface="Comic Sans MS" panose="030F0702030302020204" pitchFamily="66" charset="0"/>
              </a:rPr>
              <a:t>өлейттену</a:t>
            </a:r>
            <a:r>
              <a:rPr lang="ru-RU" sz="4900" dirty="0" smtClean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процесін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тоқтата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тұру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және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болдырмау</a:t>
            </a:r>
            <a:r>
              <a:rPr lang="ru-RU" sz="4900" dirty="0">
                <a:latin typeface="Comic Sans MS" panose="030F0702030302020204" pitchFamily="66" charset="0"/>
              </a:rPr>
              <a:t>.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900" b="1" dirty="0">
                <a:latin typeface="Comic Sans MS" panose="030F0702030302020204" pitchFamily="66" charset="0"/>
              </a:rPr>
              <a:t>М</a:t>
            </a:r>
            <a:r>
              <a:rPr lang="en-US" sz="4900" b="1" dirty="0" err="1">
                <a:latin typeface="Comic Sans MS" panose="030F0702030302020204" pitchFamily="66" charset="0"/>
              </a:rPr>
              <a:t>i</a:t>
            </a:r>
            <a:r>
              <a:rPr lang="ru-RU" sz="4900" b="1" dirty="0" err="1" smtClean="0">
                <a:latin typeface="Comic Sans MS" panose="030F0702030302020204" pitchFamily="66" charset="0"/>
              </a:rPr>
              <a:t>ндеттері</a:t>
            </a:r>
            <a:r>
              <a:rPr lang="ru-RU" sz="4900" b="1" dirty="0" smtClean="0">
                <a:latin typeface="Comic Sans MS" panose="030F0702030302020204" pitchFamily="66" charset="0"/>
              </a:rPr>
              <a:t>:</a:t>
            </a:r>
            <a:r>
              <a:rPr lang="ru-RU" sz="4900" b="1" dirty="0">
                <a:latin typeface="Comic Sans MS" panose="030F0702030302020204" pitchFamily="66" charset="0"/>
              </a:rPr>
              <a:t>  </a:t>
            </a:r>
            <a:r>
              <a:rPr lang="ru-RU" sz="4900" dirty="0">
                <a:latin typeface="Comic Sans MS" panose="030F0702030302020204" pitchFamily="66" charset="0"/>
              </a:rPr>
              <a:t>          </a:t>
            </a:r>
            <a:endParaRPr lang="ru-RU" sz="4900" dirty="0" smtClean="0">
              <a:latin typeface="Comic Sans MS" panose="030F0702030302020204" pitchFamily="66" charset="0"/>
            </a:endParaRP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900" b="1" dirty="0" smtClean="0">
                <a:latin typeface="Comic Sans MS" panose="030F0702030302020204" pitchFamily="66" charset="0"/>
              </a:rPr>
              <a:t>Б</a:t>
            </a:r>
            <a:r>
              <a:rPr lang="en-US" sz="4900" b="1" dirty="0" err="1">
                <a:latin typeface="Comic Sans MS" panose="030F0702030302020204" pitchFamily="66" charset="0"/>
              </a:rPr>
              <a:t>i</a:t>
            </a:r>
            <a:r>
              <a:rPr lang="ru-RU" sz="4900" b="1" dirty="0">
                <a:latin typeface="Comic Sans MS" panose="030F0702030302020204" pitchFamily="66" charset="0"/>
              </a:rPr>
              <a:t>р</a:t>
            </a:r>
            <a:r>
              <a:rPr lang="en-US" sz="4900" b="1" dirty="0" err="1">
                <a:latin typeface="Comic Sans MS" panose="030F0702030302020204" pitchFamily="66" charset="0"/>
              </a:rPr>
              <a:t>i</a:t>
            </a:r>
            <a:r>
              <a:rPr lang="ru-RU" sz="4900" b="1" dirty="0" err="1">
                <a:latin typeface="Comic Sans MS" panose="030F0702030302020204" pitchFamily="66" charset="0"/>
              </a:rPr>
              <a:t>нш</a:t>
            </a:r>
            <a:r>
              <a:rPr lang="en-US" sz="4900" b="1" dirty="0" err="1">
                <a:latin typeface="Comic Sans MS" panose="030F0702030302020204" pitchFamily="66" charset="0"/>
              </a:rPr>
              <a:t>i</a:t>
            </a:r>
            <a:r>
              <a:rPr lang="en-US" sz="4900" b="1" dirty="0">
                <a:latin typeface="Comic Sans MS" panose="030F0702030302020204" pitchFamily="66" charset="0"/>
              </a:rPr>
              <a:t> </a:t>
            </a:r>
            <a:r>
              <a:rPr lang="ru-RU" sz="4900" b="1" dirty="0" err="1">
                <a:latin typeface="Comic Sans MS" panose="030F0702030302020204" pitchFamily="66" charset="0"/>
              </a:rPr>
              <a:t>кезеңде</a:t>
            </a:r>
            <a:r>
              <a:rPr lang="ru-RU" sz="4900" b="1" dirty="0">
                <a:latin typeface="Comic Sans MS" panose="030F0702030302020204" pitchFamily="66" charset="0"/>
              </a:rPr>
              <a:t> (2005 - 2007 </a:t>
            </a:r>
            <a:r>
              <a:rPr lang="ru-RU" sz="4900" b="1" dirty="0" err="1">
                <a:latin typeface="Comic Sans MS" panose="030F0702030302020204" pitchFamily="66" charset="0"/>
              </a:rPr>
              <a:t>жылдар</a:t>
            </a:r>
            <a:r>
              <a:rPr lang="ru-RU" sz="4900" b="1" dirty="0">
                <a:latin typeface="Comic Sans MS" panose="030F0702030302020204" pitchFamily="66" charset="0"/>
              </a:rPr>
              <a:t>):</a:t>
            </a:r>
            <a:r>
              <a:rPr lang="ru-RU" sz="4900" dirty="0">
                <a:latin typeface="Comic Sans MS" panose="030F0702030302020204" pitchFamily="66" charset="0"/>
              </a:rPr>
              <a:t/>
            </a:r>
            <a:br>
              <a:rPr lang="ru-RU" sz="4900" dirty="0">
                <a:latin typeface="Comic Sans MS" panose="030F0702030302020204" pitchFamily="66" charset="0"/>
              </a:rPr>
            </a:br>
            <a:r>
              <a:rPr lang="ru-RU" sz="4900" dirty="0">
                <a:latin typeface="Comic Sans MS" panose="030F0702030302020204" pitchFamily="66" charset="0"/>
              </a:rPr>
              <a:t>                     </a:t>
            </a:r>
            <a:r>
              <a:rPr lang="ru-RU" sz="4900" dirty="0" err="1">
                <a:latin typeface="Comic Sans MS" panose="030F0702030302020204" pitchFamily="66" charset="0"/>
              </a:rPr>
              <a:t>жұтаған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жерлерд</a:t>
            </a:r>
            <a:r>
              <a:rPr lang="en-US" sz="4900" dirty="0" err="1">
                <a:latin typeface="Comic Sans MS" panose="030F0702030302020204" pitchFamily="66" charset="0"/>
              </a:rPr>
              <a:t>i</a:t>
            </a:r>
            <a:r>
              <a:rPr lang="en-US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түгендеу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және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бағалау</a:t>
            </a:r>
            <a:r>
              <a:rPr lang="ru-RU" sz="4900" dirty="0">
                <a:latin typeface="Comic Sans MS" panose="030F0702030302020204" pitchFamily="66" charset="0"/>
              </a:rPr>
              <a:t>;</a:t>
            </a:r>
            <a:br>
              <a:rPr lang="ru-RU" sz="4900" dirty="0">
                <a:latin typeface="Comic Sans MS" panose="030F0702030302020204" pitchFamily="66" charset="0"/>
              </a:rPr>
            </a:br>
            <a:r>
              <a:rPr lang="ru-RU" sz="4900" dirty="0">
                <a:latin typeface="Comic Sans MS" panose="030F0702030302020204" pitchFamily="66" charset="0"/>
              </a:rPr>
              <a:t>                     </a:t>
            </a:r>
            <a:r>
              <a:rPr lang="ru-RU" sz="4900" dirty="0" err="1">
                <a:latin typeface="Comic Sans MS" panose="030F0702030302020204" pitchFamily="66" charset="0"/>
              </a:rPr>
              <a:t>шөлейттенуге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қарсы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күрес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 smtClean="0">
                <a:latin typeface="Comic Sans MS" panose="030F0702030302020204" pitchFamily="66" charset="0"/>
              </a:rPr>
              <a:t>проблемалары</a:t>
            </a:r>
            <a:r>
              <a:rPr lang="ru-RU" sz="4900" dirty="0" smtClean="0">
                <a:latin typeface="Comic Sans MS" panose="030F0702030302020204" pitchFamily="66" charset="0"/>
              </a:rPr>
              <a:t> </a:t>
            </a:r>
            <a:r>
              <a:rPr lang="ru-RU" sz="4900" dirty="0" err="1" smtClean="0">
                <a:latin typeface="Comic Sans MS" panose="030F0702030302020204" pitchFamily="66" charset="0"/>
              </a:rPr>
              <a:t>бойынша</a:t>
            </a:r>
            <a:r>
              <a:rPr lang="ru-RU" sz="4900" dirty="0" smtClean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шеш</a:t>
            </a:r>
            <a:r>
              <a:rPr lang="en-US" sz="4900" dirty="0" err="1">
                <a:latin typeface="Comic Sans MS" panose="030F0702030302020204" pitchFamily="66" charset="0"/>
              </a:rPr>
              <a:t>i</a:t>
            </a:r>
            <a:r>
              <a:rPr lang="ru-RU" sz="4900" dirty="0" err="1">
                <a:latin typeface="Comic Sans MS" panose="030F0702030302020204" pitchFamily="66" charset="0"/>
              </a:rPr>
              <a:t>мдерд</a:t>
            </a:r>
            <a:r>
              <a:rPr lang="en-US" sz="4900" dirty="0" err="1">
                <a:latin typeface="Comic Sans MS" panose="030F0702030302020204" pitchFamily="66" charset="0"/>
              </a:rPr>
              <a:t>i</a:t>
            </a:r>
            <a:r>
              <a:rPr lang="en-US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қабылдау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процес</a:t>
            </a:r>
            <a:r>
              <a:rPr lang="en-US" sz="4900" dirty="0" err="1">
                <a:latin typeface="Comic Sans MS" panose="030F0702030302020204" pitchFamily="66" charset="0"/>
              </a:rPr>
              <a:t>i</a:t>
            </a:r>
            <a:r>
              <a:rPr lang="ru-RU" sz="4900" dirty="0">
                <a:latin typeface="Comic Sans MS" panose="030F0702030302020204" pitchFamily="66" charset="0"/>
              </a:rPr>
              <a:t>не </a:t>
            </a:r>
            <a:r>
              <a:rPr lang="ru-RU" sz="4900" dirty="0" smtClean="0">
                <a:latin typeface="Comic Sans MS" panose="030F0702030302020204" pitchFamily="66" charset="0"/>
              </a:rPr>
              <a:t>            </a:t>
            </a:r>
            <a:r>
              <a:rPr lang="ru-RU" sz="4900" dirty="0" err="1" smtClean="0">
                <a:latin typeface="Comic Sans MS" panose="030F0702030302020204" pitchFamily="66" charset="0"/>
              </a:rPr>
              <a:t>халықтың</a:t>
            </a:r>
            <a:r>
              <a:rPr lang="ru-RU" sz="4900" dirty="0">
                <a:latin typeface="Comic Sans MS" panose="030F0702030302020204" pitchFamily="66" charset="0"/>
              </a:rPr>
              <a:t/>
            </a:r>
            <a:br>
              <a:rPr lang="ru-RU" sz="4900" dirty="0">
                <a:latin typeface="Comic Sans MS" panose="030F0702030302020204" pitchFamily="66" charset="0"/>
              </a:rPr>
            </a:br>
            <a:r>
              <a:rPr lang="ru-RU" sz="4900" dirty="0">
                <a:latin typeface="Comic Sans MS" panose="030F0702030302020204" pitchFamily="66" charset="0"/>
              </a:rPr>
              <a:t>                   </a:t>
            </a:r>
            <a:r>
              <a:rPr lang="ru-RU" sz="4900" dirty="0" err="1">
                <a:latin typeface="Comic Sans MS" panose="030F0702030302020204" pitchFamily="66" charset="0"/>
              </a:rPr>
              <a:t>барлық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топтарының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қатысуын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қамтамасыз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ету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 smtClean="0">
                <a:latin typeface="Comic Sans MS" panose="030F0702030302020204" pitchFamily="66" charset="0"/>
              </a:rPr>
              <a:t>және</a:t>
            </a:r>
            <a:r>
              <a:rPr lang="ru-RU" sz="4900" dirty="0" smtClean="0">
                <a:latin typeface="Comic Sans MS" panose="030F0702030302020204" pitchFamily="66" charset="0"/>
              </a:rPr>
              <a:t> </a:t>
            </a:r>
            <a:r>
              <a:rPr lang="ru-RU" sz="4900" dirty="0" err="1" smtClean="0">
                <a:latin typeface="Comic Sans MS" panose="030F0702030302020204" pitchFamily="66" charset="0"/>
              </a:rPr>
              <a:t>хабардар</a:t>
            </a:r>
            <a:r>
              <a:rPr lang="ru-RU" sz="4900" dirty="0" smtClean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ету</a:t>
            </a:r>
            <a:r>
              <a:rPr lang="ru-RU" sz="4900" dirty="0">
                <a:latin typeface="Comic Sans MS" panose="030F0702030302020204" pitchFamily="66" charset="0"/>
              </a:rPr>
              <a:t>;</a:t>
            </a:r>
            <a:br>
              <a:rPr lang="ru-RU" sz="4900" dirty="0">
                <a:latin typeface="Comic Sans MS" panose="030F0702030302020204" pitchFamily="66" charset="0"/>
              </a:rPr>
            </a:br>
            <a:r>
              <a:rPr lang="ru-RU" sz="4900" dirty="0">
                <a:latin typeface="Comic Sans MS" panose="030F0702030302020204" pitchFamily="66" charset="0"/>
              </a:rPr>
              <a:t>                     </a:t>
            </a:r>
            <a:r>
              <a:rPr lang="ru-RU" sz="4900" dirty="0" err="1">
                <a:latin typeface="Comic Sans MS" panose="030F0702030302020204" pitchFamily="66" charset="0"/>
              </a:rPr>
              <a:t>жерлерд</a:t>
            </a:r>
            <a:r>
              <a:rPr lang="en-US" sz="4900" dirty="0" err="1">
                <a:latin typeface="Comic Sans MS" panose="030F0702030302020204" pitchFamily="66" charset="0"/>
              </a:rPr>
              <a:t>i</a:t>
            </a:r>
            <a:r>
              <a:rPr lang="en-US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қалпына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келт</a:t>
            </a:r>
            <a:r>
              <a:rPr lang="en-US" sz="4900" dirty="0" err="1">
                <a:latin typeface="Comic Sans MS" panose="030F0702030302020204" pitchFamily="66" charset="0"/>
              </a:rPr>
              <a:t>i</a:t>
            </a:r>
            <a:r>
              <a:rPr lang="ru-RU" sz="4900" dirty="0" err="1">
                <a:latin typeface="Comic Sans MS" panose="030F0702030302020204" pitchFamily="66" charset="0"/>
              </a:rPr>
              <a:t>ру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немесе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 smtClean="0">
                <a:latin typeface="Comic Sans MS" panose="030F0702030302020204" pitchFamily="66" charset="0"/>
              </a:rPr>
              <a:t>олардың</a:t>
            </a:r>
            <a:r>
              <a:rPr lang="ru-RU" sz="4900" dirty="0" smtClean="0">
                <a:latin typeface="Comic Sans MS" panose="030F0702030302020204" pitchFamily="66" charset="0"/>
              </a:rPr>
              <a:t> </a:t>
            </a:r>
            <a:r>
              <a:rPr lang="ru-RU" sz="4900" dirty="0" err="1" smtClean="0">
                <a:latin typeface="Comic Sans MS" panose="030F0702030302020204" pitchFamily="66" charset="0"/>
              </a:rPr>
              <a:t>жұтауының</a:t>
            </a:r>
            <a:r>
              <a:rPr lang="ru-RU" sz="4900" dirty="0" smtClean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алдын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алу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жөн</a:t>
            </a:r>
            <a:r>
              <a:rPr lang="en-US" sz="4900" dirty="0" err="1">
                <a:latin typeface="Comic Sans MS" panose="030F0702030302020204" pitchFamily="66" charset="0"/>
              </a:rPr>
              <a:t>i</a:t>
            </a:r>
            <a:r>
              <a:rPr lang="ru-RU" sz="4900" dirty="0" err="1">
                <a:latin typeface="Comic Sans MS" panose="030F0702030302020204" pitchFamily="66" charset="0"/>
              </a:rPr>
              <a:t>ндег</a:t>
            </a:r>
            <a:r>
              <a:rPr lang="en-US" sz="4900" dirty="0" err="1">
                <a:latin typeface="Comic Sans MS" panose="030F0702030302020204" pitchFamily="66" charset="0"/>
              </a:rPr>
              <a:t>i</a:t>
            </a:r>
            <a:r>
              <a:rPr lang="en-US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пилоттық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жобаларды</a:t>
            </a:r>
            <a:r>
              <a:rPr lang="ru-RU" sz="4900" dirty="0">
                <a:latin typeface="Comic Sans MS" panose="030F0702030302020204" pitchFamily="66" charset="0"/>
              </a:rPr>
              <a:t/>
            </a:r>
            <a:br>
              <a:rPr lang="ru-RU" sz="4900" dirty="0">
                <a:latin typeface="Comic Sans MS" panose="030F0702030302020204" pitchFamily="66" charset="0"/>
              </a:rPr>
            </a:br>
            <a:r>
              <a:rPr lang="ru-RU" sz="4900" dirty="0">
                <a:latin typeface="Comic Sans MS" panose="030F0702030302020204" pitchFamily="66" charset="0"/>
              </a:rPr>
              <a:t>                   </a:t>
            </a:r>
            <a:r>
              <a:rPr lang="ru-RU" sz="4900" dirty="0" err="1">
                <a:latin typeface="Comic Sans MS" panose="030F0702030302020204" pitchFamily="66" charset="0"/>
              </a:rPr>
              <a:t>әз</a:t>
            </a:r>
            <a:r>
              <a:rPr lang="en-US" sz="4900" dirty="0" err="1">
                <a:latin typeface="Comic Sans MS" panose="030F0702030302020204" pitchFamily="66" charset="0"/>
              </a:rPr>
              <a:t>i</a:t>
            </a:r>
            <a:r>
              <a:rPr lang="ru-RU" sz="4900" dirty="0" err="1">
                <a:latin typeface="Comic Sans MS" panose="030F0702030302020204" pitchFamily="66" charset="0"/>
              </a:rPr>
              <a:t>рлеу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және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en-US" sz="4900" dirty="0" err="1">
                <a:latin typeface="Comic Sans MS" panose="030F0702030302020204" pitchFamily="66" charset="0"/>
              </a:rPr>
              <a:t>i</a:t>
            </a:r>
            <a:r>
              <a:rPr lang="ru-RU" sz="4900" dirty="0" err="1">
                <a:latin typeface="Comic Sans MS" panose="030F0702030302020204" pitchFamily="66" charset="0"/>
              </a:rPr>
              <a:t>ске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 smtClean="0">
                <a:latin typeface="Comic Sans MS" panose="030F0702030302020204" pitchFamily="66" charset="0"/>
              </a:rPr>
              <a:t>асыру</a:t>
            </a:r>
            <a:r>
              <a:rPr lang="ru-RU" sz="4900" dirty="0" smtClean="0">
                <a:latin typeface="Comic Sans MS" panose="030F0702030302020204" pitchFamily="66" charset="0"/>
              </a:rPr>
              <a:t>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900" b="1" dirty="0" err="1" smtClean="0">
                <a:latin typeface="Comic Sans MS" panose="030F0702030302020204" pitchFamily="66" charset="0"/>
              </a:rPr>
              <a:t>Ек</a:t>
            </a:r>
            <a:r>
              <a:rPr lang="en-US" sz="4900" b="1" dirty="0" err="1">
                <a:latin typeface="Comic Sans MS" panose="030F0702030302020204" pitchFamily="66" charset="0"/>
              </a:rPr>
              <a:t>i</a:t>
            </a:r>
            <a:r>
              <a:rPr lang="ru-RU" sz="4900" b="1" dirty="0" err="1">
                <a:latin typeface="Comic Sans MS" panose="030F0702030302020204" pitchFamily="66" charset="0"/>
              </a:rPr>
              <a:t>нш</a:t>
            </a:r>
            <a:r>
              <a:rPr lang="en-US" sz="4900" b="1" dirty="0" err="1">
                <a:latin typeface="Comic Sans MS" panose="030F0702030302020204" pitchFamily="66" charset="0"/>
              </a:rPr>
              <a:t>i</a:t>
            </a:r>
            <a:r>
              <a:rPr lang="en-US" sz="4900" b="1" dirty="0">
                <a:latin typeface="Comic Sans MS" panose="030F0702030302020204" pitchFamily="66" charset="0"/>
              </a:rPr>
              <a:t> </a:t>
            </a:r>
            <a:r>
              <a:rPr lang="ru-RU" sz="4900" b="1" dirty="0" err="1">
                <a:latin typeface="Comic Sans MS" panose="030F0702030302020204" pitchFamily="66" charset="0"/>
              </a:rPr>
              <a:t>кезеңде</a:t>
            </a:r>
            <a:r>
              <a:rPr lang="ru-RU" sz="4900" b="1" dirty="0">
                <a:latin typeface="Comic Sans MS" panose="030F0702030302020204" pitchFamily="66" charset="0"/>
              </a:rPr>
              <a:t> (2008-2010 </a:t>
            </a:r>
            <a:r>
              <a:rPr lang="ru-RU" sz="4900" b="1" dirty="0" err="1">
                <a:latin typeface="Comic Sans MS" panose="030F0702030302020204" pitchFamily="66" charset="0"/>
              </a:rPr>
              <a:t>жылдар</a:t>
            </a:r>
            <a:r>
              <a:rPr lang="ru-RU" sz="4900" b="1" dirty="0">
                <a:latin typeface="Comic Sans MS" panose="030F0702030302020204" pitchFamily="66" charset="0"/>
              </a:rPr>
              <a:t>):</a:t>
            </a:r>
            <a:r>
              <a:rPr lang="ru-RU" sz="4900" dirty="0">
                <a:latin typeface="Comic Sans MS" panose="030F0702030302020204" pitchFamily="66" charset="0"/>
              </a:rPr>
              <a:t/>
            </a:r>
            <a:br>
              <a:rPr lang="ru-RU" sz="4900" dirty="0">
                <a:latin typeface="Comic Sans MS" panose="030F0702030302020204" pitchFamily="66" charset="0"/>
              </a:rPr>
            </a:br>
            <a:r>
              <a:rPr lang="ru-RU" sz="4900" dirty="0">
                <a:latin typeface="Comic Sans MS" panose="030F0702030302020204" pitchFamily="66" charset="0"/>
              </a:rPr>
              <a:t>                     </a:t>
            </a:r>
            <a:r>
              <a:rPr lang="ru-RU" sz="4900" dirty="0" err="1">
                <a:latin typeface="Comic Sans MS" panose="030F0702030302020204" pitchFamily="66" charset="0"/>
              </a:rPr>
              <a:t>ресурстық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базаны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сақтауды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және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 smtClean="0">
                <a:latin typeface="Comic Sans MS" panose="030F0702030302020204" pitchFamily="66" charset="0"/>
              </a:rPr>
              <a:t>қалпына</a:t>
            </a:r>
            <a:r>
              <a:rPr lang="ru-RU" sz="4900" dirty="0" smtClean="0">
                <a:latin typeface="Comic Sans MS" panose="030F0702030302020204" pitchFamily="66" charset="0"/>
              </a:rPr>
              <a:t> </a:t>
            </a:r>
            <a:r>
              <a:rPr lang="ru-RU" sz="4900" dirty="0" err="1" smtClean="0">
                <a:latin typeface="Comic Sans MS" panose="030F0702030302020204" pitchFamily="66" charset="0"/>
              </a:rPr>
              <a:t>келт</a:t>
            </a:r>
            <a:r>
              <a:rPr lang="en-US" sz="4900" dirty="0" err="1">
                <a:latin typeface="Comic Sans MS" panose="030F0702030302020204" pitchFamily="66" charset="0"/>
              </a:rPr>
              <a:t>i</a:t>
            </a:r>
            <a:r>
              <a:rPr lang="ru-RU" sz="4900" dirty="0">
                <a:latin typeface="Comic Sans MS" panose="030F0702030302020204" pitchFamily="66" charset="0"/>
              </a:rPr>
              <a:t>руд</a:t>
            </a:r>
            <a:r>
              <a:rPr lang="en-US" sz="4900" dirty="0" err="1">
                <a:latin typeface="Comic Sans MS" panose="030F0702030302020204" pitchFamily="66" charset="0"/>
              </a:rPr>
              <a:t>i</a:t>
            </a:r>
            <a:r>
              <a:rPr lang="en-US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қамтамасыз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етет</a:t>
            </a:r>
            <a:r>
              <a:rPr lang="en-US" sz="4900" dirty="0" err="1">
                <a:latin typeface="Comic Sans MS" panose="030F0702030302020204" pitchFamily="66" charset="0"/>
              </a:rPr>
              <a:t>i</a:t>
            </a:r>
            <a:r>
              <a:rPr lang="ru-RU" sz="4900" dirty="0">
                <a:latin typeface="Comic Sans MS" panose="030F0702030302020204" pitchFamily="66" charset="0"/>
              </a:rPr>
              <a:t>н </a:t>
            </a:r>
            <a:r>
              <a:rPr lang="ru-RU" sz="4900" dirty="0" err="1">
                <a:latin typeface="Comic Sans MS" panose="030F0702030302020204" pitchFamily="66" charset="0"/>
              </a:rPr>
              <a:t>тұрақты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 smtClean="0">
                <a:latin typeface="Comic Sans MS" panose="030F0702030302020204" pitchFamily="66" charset="0"/>
              </a:rPr>
              <a:t>жер</a:t>
            </a:r>
            <a:r>
              <a:rPr lang="ru-RU" sz="4900" dirty="0" smtClean="0">
                <a:latin typeface="Comic Sans MS" panose="030F0702030302020204" pitchFamily="66" charset="0"/>
              </a:rPr>
              <a:t> </a:t>
            </a:r>
            <a:r>
              <a:rPr lang="ru-RU" sz="4900" dirty="0" err="1" smtClean="0">
                <a:latin typeface="Comic Sans MS" panose="030F0702030302020204" pitchFamily="66" charset="0"/>
              </a:rPr>
              <a:t>пайдалан</a:t>
            </a:r>
            <a:r>
              <a:rPr lang="ru-RU" sz="4900" dirty="0" smtClean="0">
                <a:latin typeface="Comic Sans MS" panose="030F0702030302020204" pitchFamily="66" charset="0"/>
              </a:rPr>
              <a:t>                          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smtClean="0">
                <a:latin typeface="Comic Sans MS" panose="030F0702030302020204" pitchFamily="66" charset="0"/>
              </a:rPr>
              <a:t>                        </a:t>
            </a:r>
            <a:r>
              <a:rPr lang="ru-RU" sz="4900" dirty="0" err="1" smtClean="0">
                <a:latin typeface="Comic Sans MS" panose="030F0702030302020204" pitchFamily="66" charset="0"/>
              </a:rPr>
              <a:t>нормативт</a:t>
            </a:r>
            <a:r>
              <a:rPr lang="en-US" sz="4900" dirty="0" err="1">
                <a:latin typeface="Comic Sans MS" panose="030F0702030302020204" pitchFamily="66" charset="0"/>
              </a:rPr>
              <a:t>i</a:t>
            </a:r>
            <a:r>
              <a:rPr lang="ru-RU" sz="4900" dirty="0">
                <a:latin typeface="Comic Sans MS" panose="030F0702030302020204" pitchFamily="66" charset="0"/>
              </a:rPr>
              <a:t>к </a:t>
            </a:r>
            <a:r>
              <a:rPr lang="ru-RU" sz="4900" dirty="0" err="1">
                <a:latin typeface="Comic Sans MS" panose="030F0702030302020204" pitchFamily="66" charset="0"/>
              </a:rPr>
              <a:t>талаптары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smtClean="0">
                <a:latin typeface="Comic Sans MS" panose="030F0702030302020204" pitchFamily="66" charset="0"/>
              </a:rPr>
              <a:t>мен </a:t>
            </a:r>
            <a:r>
              <a:rPr lang="ru-RU" sz="4900" dirty="0" err="1" smtClean="0">
                <a:latin typeface="Comic Sans MS" panose="030F0702030302020204" pitchFamily="66" charset="0"/>
              </a:rPr>
              <a:t>экономикалық</a:t>
            </a:r>
            <a:r>
              <a:rPr lang="ru-RU" sz="4900" dirty="0" smtClean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тет</a:t>
            </a:r>
            <a:r>
              <a:rPr lang="en-US" sz="4900" dirty="0" err="1">
                <a:latin typeface="Comic Sans MS" panose="030F0702030302020204" pitchFamily="66" charset="0"/>
              </a:rPr>
              <a:t>i</a:t>
            </a:r>
            <a:r>
              <a:rPr lang="ru-RU" sz="4900" dirty="0" err="1">
                <a:latin typeface="Comic Sans MS" panose="030F0702030302020204" pitchFamily="66" charset="0"/>
              </a:rPr>
              <a:t>ктер</a:t>
            </a:r>
            <a:r>
              <a:rPr lang="en-US" sz="4900" dirty="0" err="1">
                <a:latin typeface="Comic Sans MS" panose="030F0702030302020204" pitchFamily="66" charset="0"/>
              </a:rPr>
              <a:t>i</a:t>
            </a:r>
            <a:r>
              <a:rPr lang="ru-RU" sz="4900" dirty="0">
                <a:latin typeface="Comic Sans MS" panose="030F0702030302020204" pitchFamily="66" charset="0"/>
              </a:rPr>
              <a:t>н </a:t>
            </a:r>
            <a:r>
              <a:rPr lang="ru-RU" sz="4900" dirty="0" err="1">
                <a:latin typeface="Comic Sans MS" panose="030F0702030302020204" pitchFamily="66" charset="0"/>
              </a:rPr>
              <a:t>әз</a:t>
            </a:r>
            <a:r>
              <a:rPr lang="en-US" sz="4900" dirty="0" err="1">
                <a:latin typeface="Comic Sans MS" panose="030F0702030302020204" pitchFamily="66" charset="0"/>
              </a:rPr>
              <a:t>i</a:t>
            </a:r>
            <a:r>
              <a:rPr lang="ru-RU" sz="4900" dirty="0" err="1">
                <a:latin typeface="Comic Sans MS" panose="030F0702030302020204" pitchFamily="66" charset="0"/>
              </a:rPr>
              <a:t>рлеу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және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енг</a:t>
            </a:r>
            <a:r>
              <a:rPr lang="en-US" sz="4900" dirty="0" err="1">
                <a:latin typeface="Comic Sans MS" panose="030F0702030302020204" pitchFamily="66" charset="0"/>
              </a:rPr>
              <a:t>i</a:t>
            </a:r>
            <a:r>
              <a:rPr lang="ru-RU" sz="4900" dirty="0" err="1">
                <a:latin typeface="Comic Sans MS" panose="030F0702030302020204" pitchFamily="66" charset="0"/>
              </a:rPr>
              <a:t>зу</a:t>
            </a:r>
            <a:r>
              <a:rPr lang="ru-RU" sz="4900" dirty="0">
                <a:latin typeface="Comic Sans MS" panose="030F0702030302020204" pitchFamily="66" charset="0"/>
              </a:rPr>
              <a:t>;</a:t>
            </a:r>
            <a:br>
              <a:rPr lang="ru-RU" sz="4900" dirty="0">
                <a:latin typeface="Comic Sans MS" panose="030F0702030302020204" pitchFamily="66" charset="0"/>
              </a:rPr>
            </a:br>
            <a:r>
              <a:rPr lang="ru-RU" sz="4900" dirty="0">
                <a:latin typeface="Comic Sans MS" panose="030F0702030302020204" pitchFamily="66" charset="0"/>
              </a:rPr>
              <a:t>                     </a:t>
            </a:r>
            <a:r>
              <a:rPr lang="ru-RU" sz="4900" dirty="0" smtClean="0">
                <a:latin typeface="Comic Sans MS" panose="030F0702030302020204" pitchFamily="66" charset="0"/>
              </a:rPr>
              <a:t>   </a:t>
            </a:r>
            <a:r>
              <a:rPr lang="ru-RU" sz="4900" dirty="0" err="1" smtClean="0">
                <a:latin typeface="Comic Sans MS" panose="030F0702030302020204" pitchFamily="66" charset="0"/>
              </a:rPr>
              <a:t>халықаралық</a:t>
            </a:r>
            <a:r>
              <a:rPr lang="ru-RU" sz="4900" dirty="0" smtClean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экологиялық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 smtClean="0">
                <a:latin typeface="Comic Sans MS" panose="030F0702030302020204" pitchFamily="66" charset="0"/>
              </a:rPr>
              <a:t>конвенцияларды</a:t>
            </a:r>
            <a:r>
              <a:rPr lang="ru-RU" sz="4900" dirty="0" smtClean="0">
                <a:latin typeface="Comic Sans MS" panose="030F0702030302020204" pitchFamily="66" charset="0"/>
              </a:rPr>
              <a:t> </a:t>
            </a:r>
            <a:r>
              <a:rPr lang="ru-RU" sz="4900" dirty="0" err="1" smtClean="0">
                <a:latin typeface="Comic Sans MS" panose="030F0702030302020204" pitchFamily="66" charset="0"/>
              </a:rPr>
              <a:t>тұтастырылған</a:t>
            </a:r>
            <a:r>
              <a:rPr lang="ru-RU" sz="4900" dirty="0" smtClean="0">
                <a:latin typeface="Comic Sans MS" panose="030F0702030302020204" pitchFamily="66" charset="0"/>
              </a:rPr>
              <a:t> </a:t>
            </a:r>
            <a:r>
              <a:rPr lang="en-US" sz="4900" dirty="0" err="1">
                <a:latin typeface="Comic Sans MS" panose="030F0702030302020204" pitchFamily="66" charset="0"/>
              </a:rPr>
              <a:t>i</a:t>
            </a:r>
            <a:r>
              <a:rPr lang="ru-RU" sz="4900" dirty="0" err="1">
                <a:latin typeface="Comic Sans MS" panose="030F0702030302020204" pitchFamily="66" charset="0"/>
              </a:rPr>
              <a:t>ске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асыруды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қамтамасыз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ету</a:t>
            </a:r>
            <a:r>
              <a:rPr lang="ru-RU" sz="4900" dirty="0">
                <a:latin typeface="Comic Sans MS" panose="030F0702030302020204" pitchFamily="66" charset="0"/>
              </a:rPr>
              <a:t>;</a:t>
            </a:r>
            <a:br>
              <a:rPr lang="ru-RU" sz="4900" dirty="0">
                <a:latin typeface="Comic Sans MS" panose="030F0702030302020204" pitchFamily="66" charset="0"/>
              </a:rPr>
            </a:br>
            <a:r>
              <a:rPr lang="ru-RU" sz="4900" dirty="0">
                <a:latin typeface="Comic Sans MS" panose="030F0702030302020204" pitchFamily="66" charset="0"/>
              </a:rPr>
              <a:t>                   </a:t>
            </a:r>
            <a:r>
              <a:rPr lang="ru-RU" sz="4900" dirty="0" smtClean="0">
                <a:latin typeface="Comic Sans MS" panose="030F0702030302020204" pitchFamily="66" charset="0"/>
              </a:rPr>
              <a:t>     </a:t>
            </a:r>
            <a:r>
              <a:rPr lang="ru-RU" sz="4900" dirty="0" err="1" smtClean="0">
                <a:latin typeface="Comic Sans MS" panose="030F0702030302020204" pitchFamily="66" charset="0"/>
              </a:rPr>
              <a:t>шөлейттену</a:t>
            </a:r>
            <a:r>
              <a:rPr lang="ru-RU" sz="4900" dirty="0" smtClean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және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құрғақшылықтың</a:t>
            </a:r>
            <a:r>
              <a:rPr lang="ru-RU" sz="4900" dirty="0">
                <a:latin typeface="Comic Sans MS" panose="030F0702030302020204" pitchFamily="66" charset="0"/>
              </a:rPr>
              <a:t> тер</a:t>
            </a:r>
            <a:r>
              <a:rPr lang="en-US" sz="4900" dirty="0" err="1">
                <a:latin typeface="Comic Sans MS" panose="030F0702030302020204" pitchFamily="66" charset="0"/>
              </a:rPr>
              <a:t>i</a:t>
            </a:r>
            <a:r>
              <a:rPr lang="ru-RU" sz="4900" dirty="0">
                <a:latin typeface="Comic Sans MS" panose="030F0702030302020204" pitchFamily="66" charset="0"/>
              </a:rPr>
              <a:t>с </a:t>
            </a:r>
            <a:r>
              <a:rPr lang="ru-RU" sz="4900" dirty="0" err="1">
                <a:latin typeface="Comic Sans MS" panose="030F0702030302020204" pitchFamily="66" charset="0"/>
              </a:rPr>
              <a:t>әсер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 smtClean="0">
                <a:latin typeface="Comic Sans MS" panose="030F0702030302020204" pitchFamily="66" charset="0"/>
              </a:rPr>
              <a:t>ету</a:t>
            </a:r>
            <a:r>
              <a:rPr lang="ru-RU" sz="4900" dirty="0" smtClean="0">
                <a:latin typeface="Comic Sans MS" panose="030F0702030302020204" pitchFamily="66" charset="0"/>
              </a:rPr>
              <a:t> </a:t>
            </a:r>
            <a:r>
              <a:rPr lang="ru-RU" sz="4900" dirty="0" err="1" smtClean="0">
                <a:latin typeface="Comic Sans MS" panose="030F0702030302020204" pitchFamily="66" charset="0"/>
              </a:rPr>
              <a:t>процес</a:t>
            </a:r>
            <a:r>
              <a:rPr lang="en-US" sz="4900" dirty="0" err="1">
                <a:latin typeface="Comic Sans MS" panose="030F0702030302020204" pitchFamily="66" charset="0"/>
              </a:rPr>
              <a:t>i</a:t>
            </a:r>
            <a:r>
              <a:rPr lang="ru-RU" sz="4900" dirty="0">
                <a:latin typeface="Comic Sans MS" panose="030F0702030302020204" pitchFamily="66" charset="0"/>
              </a:rPr>
              <a:t>н</a:t>
            </a:r>
            <a:r>
              <a:rPr lang="en-US" sz="4900" dirty="0" err="1">
                <a:latin typeface="Comic Sans MS" panose="030F0702030302020204" pitchFamily="66" charset="0"/>
              </a:rPr>
              <a:t>i</a:t>
            </a:r>
            <a:r>
              <a:rPr lang="ru-RU" sz="4900" dirty="0">
                <a:latin typeface="Comic Sans MS" panose="030F0702030302020204" pitchFamily="66" charset="0"/>
              </a:rPr>
              <a:t>ң </a:t>
            </a:r>
            <a:r>
              <a:rPr lang="ru-RU" sz="4900" dirty="0" err="1">
                <a:latin typeface="Comic Sans MS" panose="030F0702030302020204" pitchFamily="66" charset="0"/>
              </a:rPr>
              <a:t>көлемдер</a:t>
            </a:r>
            <a:r>
              <a:rPr lang="en-US" sz="4900" dirty="0" err="1">
                <a:latin typeface="Comic Sans MS" panose="030F0702030302020204" pitchFamily="66" charset="0"/>
              </a:rPr>
              <a:t>i</a:t>
            </a:r>
            <a:r>
              <a:rPr lang="ru-RU" sz="4900" dirty="0">
                <a:latin typeface="Comic Sans MS" panose="030F0702030302020204" pitchFamily="66" charset="0"/>
              </a:rPr>
              <a:t>н </a:t>
            </a:r>
            <a:r>
              <a:rPr lang="ru-RU" sz="4900" dirty="0" err="1">
                <a:latin typeface="Comic Sans MS" panose="030F0702030302020204" pitchFamily="66" charset="0"/>
              </a:rPr>
              <a:t>қысқарту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және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дамуының</a:t>
            </a:r>
            <a:r>
              <a:rPr lang="ru-RU" sz="4900" dirty="0">
                <a:latin typeface="Comic Sans MS" panose="030F0702030302020204" pitchFamily="66" charset="0"/>
              </a:rPr>
              <a:t/>
            </a:r>
            <a:br>
              <a:rPr lang="ru-RU" sz="4900" dirty="0">
                <a:latin typeface="Comic Sans MS" panose="030F0702030302020204" pitchFamily="66" charset="0"/>
              </a:rPr>
            </a:br>
            <a:r>
              <a:rPr lang="ru-RU" sz="4900" dirty="0">
                <a:latin typeface="Comic Sans MS" panose="030F0702030302020204" pitchFamily="66" charset="0"/>
              </a:rPr>
              <a:t>                   </a:t>
            </a:r>
            <a:r>
              <a:rPr lang="ru-RU" sz="4900" dirty="0" smtClean="0">
                <a:latin typeface="Comic Sans MS" panose="030F0702030302020204" pitchFamily="66" charset="0"/>
              </a:rPr>
              <a:t>     </a:t>
            </a:r>
            <a:r>
              <a:rPr lang="ru-RU" sz="4900" dirty="0" err="1" smtClean="0">
                <a:latin typeface="Comic Sans MS" panose="030F0702030302020204" pitchFamily="66" charset="0"/>
              </a:rPr>
              <a:t>алдын</a:t>
            </a:r>
            <a:r>
              <a:rPr lang="ru-RU" sz="4900" dirty="0" smtClean="0">
                <a:latin typeface="Comic Sans MS" panose="030F0702030302020204" pitchFamily="66" charset="0"/>
              </a:rPr>
              <a:t> </a:t>
            </a:r>
            <a:r>
              <a:rPr lang="ru-RU" sz="4900" dirty="0" err="1" smtClean="0">
                <a:latin typeface="Comic Sans MS" panose="030F0702030302020204" pitchFamily="66" charset="0"/>
              </a:rPr>
              <a:t>алу</a:t>
            </a:r>
            <a:r>
              <a:rPr lang="ru-RU" sz="4900" dirty="0" smtClean="0">
                <a:latin typeface="Comic Sans MS" panose="030F0702030302020204" pitchFamily="66" charset="0"/>
              </a:rPr>
              <a:t>;</a:t>
            </a:r>
            <a:endParaRPr lang="ru-RU" sz="4900" dirty="0">
              <a:latin typeface="Comic Sans MS" panose="030F0702030302020204" pitchFamily="66" charset="0"/>
            </a:endParaRP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900" b="1" dirty="0" err="1" smtClean="0">
                <a:latin typeface="Comic Sans MS" panose="030F0702030302020204" pitchFamily="66" charset="0"/>
              </a:rPr>
              <a:t>Үш</a:t>
            </a:r>
            <a:r>
              <a:rPr lang="en-US" sz="4900" b="1" dirty="0" err="1">
                <a:latin typeface="Comic Sans MS" panose="030F0702030302020204" pitchFamily="66" charset="0"/>
              </a:rPr>
              <a:t>i</a:t>
            </a:r>
            <a:r>
              <a:rPr lang="ru-RU" sz="4900" b="1" dirty="0" err="1">
                <a:latin typeface="Comic Sans MS" panose="030F0702030302020204" pitchFamily="66" charset="0"/>
              </a:rPr>
              <a:t>нш</a:t>
            </a:r>
            <a:r>
              <a:rPr lang="en-US" sz="4900" b="1" dirty="0" err="1">
                <a:latin typeface="Comic Sans MS" panose="030F0702030302020204" pitchFamily="66" charset="0"/>
              </a:rPr>
              <a:t>i</a:t>
            </a:r>
            <a:r>
              <a:rPr lang="en-US" sz="4900" b="1" dirty="0">
                <a:latin typeface="Comic Sans MS" panose="030F0702030302020204" pitchFamily="66" charset="0"/>
              </a:rPr>
              <a:t> </a:t>
            </a:r>
            <a:r>
              <a:rPr lang="ru-RU" sz="4900" b="1" dirty="0" err="1">
                <a:latin typeface="Comic Sans MS" panose="030F0702030302020204" pitchFamily="66" charset="0"/>
              </a:rPr>
              <a:t>кезеңде</a:t>
            </a:r>
            <a:r>
              <a:rPr lang="ru-RU" sz="4900" b="1" dirty="0">
                <a:latin typeface="Comic Sans MS" panose="030F0702030302020204" pitchFamily="66" charset="0"/>
              </a:rPr>
              <a:t> (2011-2015 </a:t>
            </a:r>
            <a:r>
              <a:rPr lang="ru-RU" sz="4900" b="1" dirty="0" err="1">
                <a:latin typeface="Comic Sans MS" panose="030F0702030302020204" pitchFamily="66" charset="0"/>
              </a:rPr>
              <a:t>жылдар</a:t>
            </a:r>
            <a:r>
              <a:rPr lang="ru-RU" sz="4900" b="1" dirty="0">
                <a:latin typeface="Comic Sans MS" panose="030F0702030302020204" pitchFamily="66" charset="0"/>
              </a:rPr>
              <a:t>):</a:t>
            </a:r>
            <a:r>
              <a:rPr lang="ru-RU" sz="4900" dirty="0">
                <a:latin typeface="Comic Sans MS" panose="030F0702030302020204" pitchFamily="66" charset="0"/>
              </a:rPr>
              <a:t/>
            </a:r>
            <a:br>
              <a:rPr lang="ru-RU" sz="4900" dirty="0">
                <a:latin typeface="Comic Sans MS" panose="030F0702030302020204" pitchFamily="66" charset="0"/>
              </a:rPr>
            </a:br>
            <a:r>
              <a:rPr lang="ru-RU" sz="4900" dirty="0">
                <a:latin typeface="Comic Sans MS" panose="030F0702030302020204" pitchFamily="66" charset="0"/>
              </a:rPr>
              <a:t>                     </a:t>
            </a:r>
            <a:r>
              <a:rPr lang="ru-RU" sz="4900" dirty="0" err="1">
                <a:latin typeface="Comic Sans MS" panose="030F0702030302020204" pitchFamily="66" charset="0"/>
              </a:rPr>
              <a:t>мемлекеттің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экономикалық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және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әлеуметт</a:t>
            </a:r>
            <a:r>
              <a:rPr lang="en-US" sz="4900" dirty="0" err="1">
                <a:latin typeface="Comic Sans MS" panose="030F0702030302020204" pitchFamily="66" charset="0"/>
              </a:rPr>
              <a:t>i</a:t>
            </a:r>
            <a:r>
              <a:rPr lang="ru-RU" sz="4900" dirty="0" smtClean="0">
                <a:latin typeface="Comic Sans MS" panose="030F0702030302020204" pitchFamily="66" charset="0"/>
              </a:rPr>
              <a:t>к </a:t>
            </a:r>
            <a:r>
              <a:rPr lang="ru-RU" sz="4900" dirty="0" err="1" smtClean="0">
                <a:latin typeface="Comic Sans MS" panose="030F0702030302020204" pitchFamily="66" charset="0"/>
              </a:rPr>
              <a:t>дамуында</a:t>
            </a:r>
            <a:r>
              <a:rPr lang="ru-RU" sz="4900" dirty="0" smtClean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шөлейттенуге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қарсы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күрес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жөн</a:t>
            </a:r>
            <a:r>
              <a:rPr lang="en-US" sz="4900" dirty="0" err="1">
                <a:latin typeface="Comic Sans MS" panose="030F0702030302020204" pitchFamily="66" charset="0"/>
              </a:rPr>
              <a:t>i</a:t>
            </a:r>
            <a:r>
              <a:rPr lang="ru-RU" sz="4900" dirty="0" err="1">
                <a:latin typeface="Comic Sans MS" panose="030F0702030302020204" pitchFamily="66" charset="0"/>
              </a:rPr>
              <a:t>ндегі</a:t>
            </a:r>
            <a:r>
              <a:rPr lang="ru-RU" sz="4900" dirty="0">
                <a:latin typeface="Comic Sans MS" panose="030F0702030302020204" pitchFamily="66" charset="0"/>
              </a:rPr>
              <a:t/>
            </a:r>
            <a:br>
              <a:rPr lang="ru-RU" sz="4900" dirty="0">
                <a:latin typeface="Comic Sans MS" panose="030F0702030302020204" pitchFamily="66" charset="0"/>
              </a:rPr>
            </a:br>
            <a:r>
              <a:rPr lang="ru-RU" sz="4900" dirty="0">
                <a:latin typeface="Comic Sans MS" panose="030F0702030302020204" pitchFamily="66" charset="0"/>
              </a:rPr>
              <a:t>                   </a:t>
            </a:r>
            <a:r>
              <a:rPr lang="ru-RU" sz="4900" dirty="0" err="1">
                <a:latin typeface="Comic Sans MS" panose="030F0702030302020204" pitchFamily="66" charset="0"/>
              </a:rPr>
              <a:t>шаралардың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ықпалдасуы</a:t>
            </a:r>
            <a:r>
              <a:rPr lang="ru-RU" sz="4900" dirty="0">
                <a:latin typeface="Comic Sans MS" panose="030F0702030302020204" pitchFamily="66" charset="0"/>
              </a:rPr>
              <a:t>;</a:t>
            </a:r>
            <a:br>
              <a:rPr lang="ru-RU" sz="4900" dirty="0">
                <a:latin typeface="Comic Sans MS" panose="030F0702030302020204" pitchFamily="66" charset="0"/>
              </a:rPr>
            </a:br>
            <a:r>
              <a:rPr lang="ru-RU" sz="4900" dirty="0">
                <a:latin typeface="Comic Sans MS" panose="030F0702030302020204" pitchFamily="66" charset="0"/>
              </a:rPr>
              <a:t>                     </a:t>
            </a:r>
            <a:r>
              <a:rPr lang="ru-RU" sz="4900" dirty="0" err="1">
                <a:latin typeface="Comic Sans MS" panose="030F0702030302020204" pitchFamily="66" charset="0"/>
              </a:rPr>
              <a:t>жерлерд</a:t>
            </a:r>
            <a:r>
              <a:rPr lang="en-US" sz="4900" dirty="0" err="1">
                <a:latin typeface="Comic Sans MS" panose="030F0702030302020204" pitchFamily="66" charset="0"/>
              </a:rPr>
              <a:t>i</a:t>
            </a:r>
            <a:r>
              <a:rPr lang="ru-RU" sz="4900" dirty="0">
                <a:latin typeface="Comic Sans MS" panose="030F0702030302020204" pitchFamily="66" charset="0"/>
              </a:rPr>
              <a:t>ң </a:t>
            </a:r>
            <a:r>
              <a:rPr lang="ru-RU" sz="4900" dirty="0" err="1">
                <a:latin typeface="Comic Sans MS" panose="030F0702030302020204" pitchFamily="66" charset="0"/>
              </a:rPr>
              <a:t>шөлейттену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процестер</a:t>
            </a:r>
            <a:r>
              <a:rPr lang="en-US" sz="4900" dirty="0" err="1">
                <a:latin typeface="Comic Sans MS" panose="030F0702030302020204" pitchFamily="66" charset="0"/>
              </a:rPr>
              <a:t>i</a:t>
            </a:r>
            <a:r>
              <a:rPr lang="ru-RU" sz="4900" dirty="0">
                <a:latin typeface="Comic Sans MS" panose="030F0702030302020204" pitchFamily="66" charset="0"/>
              </a:rPr>
              <a:t>н </a:t>
            </a:r>
            <a:r>
              <a:rPr lang="ru-RU" sz="4900" dirty="0" err="1">
                <a:latin typeface="Comic Sans MS" panose="030F0702030302020204" pitchFamily="66" charset="0"/>
              </a:rPr>
              <a:t>тоқтата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 smtClean="0">
                <a:latin typeface="Comic Sans MS" panose="030F0702030302020204" pitchFamily="66" charset="0"/>
              </a:rPr>
              <a:t>тұру</a:t>
            </a:r>
            <a:r>
              <a:rPr lang="ru-RU" sz="4900" dirty="0" smtClean="0">
                <a:latin typeface="Comic Sans MS" panose="030F0702030302020204" pitchFamily="66" charset="0"/>
              </a:rPr>
              <a:t> </a:t>
            </a:r>
            <a:r>
              <a:rPr lang="ru-RU" sz="4900" dirty="0" err="1" smtClean="0">
                <a:latin typeface="Comic Sans MS" panose="030F0702030302020204" pitchFamily="66" charset="0"/>
              </a:rPr>
              <a:t>және</a:t>
            </a:r>
            <a:r>
              <a:rPr lang="ru-RU" sz="4900" dirty="0" smtClean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алдын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алу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және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олардың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latin typeface="Comic Sans MS" panose="030F0702030302020204" pitchFamily="66" charset="0"/>
              </a:rPr>
              <a:t>қолайлы</a:t>
            </a: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err="1" smtClean="0">
                <a:latin typeface="Comic Sans MS" panose="030F0702030302020204" pitchFamily="66" charset="0"/>
              </a:rPr>
              <a:t>және</a:t>
            </a:r>
            <a:r>
              <a:rPr lang="ru-RU" sz="4900" dirty="0" smtClean="0">
                <a:latin typeface="Comic Sans MS" panose="030F0702030302020204" pitchFamily="66" charset="0"/>
              </a:rPr>
              <a:t>            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900" dirty="0">
                <a:latin typeface="Comic Sans MS" panose="030F0702030302020204" pitchFamily="66" charset="0"/>
              </a:rPr>
              <a:t> </a:t>
            </a:r>
            <a:r>
              <a:rPr lang="ru-RU" sz="4900" dirty="0" smtClean="0">
                <a:latin typeface="Comic Sans MS" panose="030F0702030302020204" pitchFamily="66" charset="0"/>
              </a:rPr>
              <a:t>                       </a:t>
            </a:r>
            <a:r>
              <a:rPr lang="ru-RU" sz="4900" dirty="0" err="1" smtClean="0">
                <a:latin typeface="Comic Sans MS" panose="030F0702030302020204" pitchFamily="66" charset="0"/>
              </a:rPr>
              <a:t>тұрақты</a:t>
            </a:r>
            <a:r>
              <a:rPr lang="ru-RU" sz="4900" dirty="0" smtClean="0">
                <a:latin typeface="Comic Sans MS" panose="030F0702030302020204" pitchFamily="66" charset="0"/>
              </a:rPr>
              <a:t> </a:t>
            </a:r>
            <a:r>
              <a:rPr lang="ru-RU" sz="4900" dirty="0" err="1" smtClean="0">
                <a:latin typeface="Comic Sans MS" panose="030F0702030302020204" pitchFamily="66" charset="0"/>
              </a:rPr>
              <a:t>жай-күй</a:t>
            </a:r>
            <a:r>
              <a:rPr lang="en-US" sz="4900" dirty="0" err="1">
                <a:latin typeface="Comic Sans MS" panose="030F0702030302020204" pitchFamily="66" charset="0"/>
              </a:rPr>
              <a:t>i</a:t>
            </a:r>
            <a:r>
              <a:rPr lang="ru-RU" sz="4900" dirty="0">
                <a:latin typeface="Comic Sans MS" panose="030F0702030302020204" pitchFamily="66" charset="0"/>
              </a:rPr>
              <a:t>н </a:t>
            </a:r>
            <a:r>
              <a:rPr lang="ru-RU" sz="4900" dirty="0" err="1">
                <a:latin typeface="Comic Sans MS" panose="030F0702030302020204" pitchFamily="66" charset="0"/>
              </a:rPr>
              <a:t>қолдау</a:t>
            </a:r>
            <a:r>
              <a:rPr lang="ru-RU" sz="4900" dirty="0">
                <a:latin typeface="Comic Sans MS" panose="030F0702030302020204" pitchFamily="66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3698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5625" t="32118" r="25375" b="5765"/>
          <a:stretch/>
        </p:blipFill>
        <p:spPr>
          <a:xfrm>
            <a:off x="1887451" y="548640"/>
            <a:ext cx="8418022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7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7375" t="31882" r="27500" b="6471"/>
          <a:stretch/>
        </p:blipFill>
        <p:spPr>
          <a:xfrm>
            <a:off x="1920763" y="243840"/>
            <a:ext cx="8525441" cy="618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89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5625" t="31647" r="27125"/>
          <a:stretch/>
        </p:blipFill>
        <p:spPr>
          <a:xfrm>
            <a:off x="2149942" y="304800"/>
            <a:ext cx="7862738" cy="604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93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7125" t="31413" r="26500" b="2705"/>
          <a:stretch/>
        </p:blipFill>
        <p:spPr>
          <a:xfrm>
            <a:off x="1956816" y="213360"/>
            <a:ext cx="8238744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540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250" t="32118" r="26625" b="6235"/>
          <a:stretch/>
        </p:blipFill>
        <p:spPr>
          <a:xfrm>
            <a:off x="1722120" y="563880"/>
            <a:ext cx="8503920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04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Презентация по географии на тему &quot;Шөл және шөлейт зоналары&quot;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" y="337624"/>
            <a:ext cx="6414867" cy="61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Презентация на тему &quot;Шөл және тундра&quot;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6388" y="323557"/>
            <a:ext cx="4716016" cy="6147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88845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5500" t="31881" r="31875" b="6236"/>
          <a:stretch/>
        </p:blipFill>
        <p:spPr>
          <a:xfrm>
            <a:off x="2529840" y="569020"/>
            <a:ext cx="7284720" cy="561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127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5750" t="31412" r="27125" b="13059"/>
          <a:stretch/>
        </p:blipFill>
        <p:spPr>
          <a:xfrm>
            <a:off x="2170925" y="670560"/>
            <a:ext cx="8131315" cy="50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06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lang="ru-RU" sz="3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Проблеманың</a:t>
            </a:r>
            <a:r>
              <a:rPr lang="ru-RU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қаз</a:t>
            </a:r>
            <a:r>
              <a:rPr lang="en-US" sz="3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</a:t>
            </a:r>
            <a:r>
              <a:rPr lang="ru-RU" sz="3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ргі</a:t>
            </a:r>
            <a:r>
              <a:rPr lang="ru-RU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жай-күй</a:t>
            </a:r>
            <a:r>
              <a:rPr lang="en-US" sz="3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</a:t>
            </a:r>
            <a:r>
              <a:rPr lang="ru-RU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н </a:t>
            </a:r>
            <a:r>
              <a:rPr lang="ru-RU" sz="3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талдау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853440"/>
            <a:ext cx="10088880" cy="574548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  Б</a:t>
            </a:r>
            <a:r>
              <a:rPr lang="en-US" dirty="0" err="1"/>
              <a:t>i</a:t>
            </a:r>
            <a:r>
              <a:rPr lang="ru-RU" dirty="0"/>
              <a:t>р</a:t>
            </a:r>
            <a:r>
              <a:rPr lang="en-US" dirty="0" err="1"/>
              <a:t>i</a:t>
            </a:r>
            <a:r>
              <a:rPr lang="ru-RU" dirty="0" err="1"/>
              <a:t>ккен</a:t>
            </a:r>
            <a:r>
              <a:rPr lang="ru-RU" dirty="0"/>
              <a:t> </a:t>
            </a:r>
            <a:r>
              <a:rPr lang="ru-RU" dirty="0" err="1"/>
              <a:t>Ұлттар</a:t>
            </a:r>
            <a:r>
              <a:rPr lang="ru-RU" dirty="0"/>
              <a:t> </a:t>
            </a:r>
            <a:r>
              <a:rPr lang="ru-RU" dirty="0" err="1"/>
              <a:t>Ұйымының</a:t>
            </a:r>
            <a:r>
              <a:rPr lang="ru-RU" dirty="0"/>
              <a:t> </a:t>
            </a:r>
            <a:r>
              <a:rPr lang="ru-RU" dirty="0" err="1"/>
              <a:t>Шөлейттенуге</a:t>
            </a:r>
            <a:r>
              <a:rPr lang="ru-RU" dirty="0"/>
              <a:t> </a:t>
            </a:r>
            <a:r>
              <a:rPr lang="ru-RU" dirty="0" err="1"/>
              <a:t>қарсы</a:t>
            </a:r>
            <a:r>
              <a:rPr lang="ru-RU" dirty="0"/>
              <a:t> </a:t>
            </a:r>
            <a:r>
              <a:rPr lang="ru-RU" dirty="0" err="1"/>
              <a:t>күрес</a:t>
            </a:r>
            <a:r>
              <a:rPr lang="ru-RU" dirty="0"/>
              <a:t> </a:t>
            </a:r>
            <a:r>
              <a:rPr lang="ru-RU" dirty="0" err="1"/>
              <a:t>жөн</a:t>
            </a:r>
            <a:r>
              <a:rPr lang="en-US" dirty="0" err="1"/>
              <a:t>i</a:t>
            </a:r>
            <a:r>
              <a:rPr lang="ru-RU" dirty="0" err="1"/>
              <a:t>ндег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ru-RU" dirty="0" err="1"/>
              <a:t>конвенциясының</a:t>
            </a:r>
            <a:r>
              <a:rPr lang="ru-RU" dirty="0"/>
              <a:t> (</a:t>
            </a:r>
            <a:r>
              <a:rPr lang="ru-RU" dirty="0" err="1"/>
              <a:t>бұдан</a:t>
            </a:r>
            <a:r>
              <a:rPr lang="ru-RU" dirty="0"/>
              <a:t> </a:t>
            </a:r>
            <a:r>
              <a:rPr lang="ru-RU" dirty="0" err="1"/>
              <a:t>әрі</a:t>
            </a:r>
            <a:r>
              <a:rPr lang="ru-RU" dirty="0"/>
              <a:t> - </a:t>
            </a:r>
            <a:r>
              <a:rPr lang="ru-RU" dirty="0" err="1"/>
              <a:t>Шөлейттенуге</a:t>
            </a:r>
            <a:r>
              <a:rPr lang="ru-RU" dirty="0"/>
              <a:t> </a:t>
            </a:r>
            <a:r>
              <a:rPr lang="ru-RU" dirty="0" err="1"/>
              <a:t>қарсы</a:t>
            </a:r>
            <a:r>
              <a:rPr lang="ru-RU" dirty="0"/>
              <a:t> </a:t>
            </a:r>
            <a:r>
              <a:rPr lang="ru-RU" dirty="0" err="1"/>
              <a:t>күрес</a:t>
            </a:r>
            <a:r>
              <a:rPr lang="ru-RU" dirty="0"/>
              <a:t> </a:t>
            </a:r>
            <a:r>
              <a:rPr lang="ru-RU" dirty="0" err="1"/>
              <a:t>жөніндегі</a:t>
            </a:r>
            <a:r>
              <a:rPr lang="ru-RU" dirty="0"/>
              <a:t> конвенция) </a:t>
            </a:r>
            <a:r>
              <a:rPr lang="ru-RU" dirty="0" err="1"/>
              <a:t>айқындалуына</a:t>
            </a:r>
            <a:r>
              <a:rPr lang="ru-RU" dirty="0"/>
              <a:t> </a:t>
            </a:r>
            <a:r>
              <a:rPr lang="ru-RU" dirty="0" err="1"/>
              <a:t>сәйкес</a:t>
            </a:r>
            <a:r>
              <a:rPr lang="ru-RU" dirty="0"/>
              <a:t> - </a:t>
            </a:r>
            <a:r>
              <a:rPr lang="ru-RU" dirty="0" err="1"/>
              <a:t>шөлейттену</a:t>
            </a:r>
            <a:r>
              <a:rPr lang="ru-RU" dirty="0"/>
              <a:t> "</a:t>
            </a:r>
            <a:r>
              <a:rPr lang="ru-RU" dirty="0" err="1"/>
              <a:t>климаттың</a:t>
            </a:r>
            <a:r>
              <a:rPr lang="ru-RU" dirty="0"/>
              <a:t> </a:t>
            </a:r>
            <a:r>
              <a:rPr lang="ru-RU" dirty="0" err="1"/>
              <a:t>өзгеруі</a:t>
            </a:r>
            <a:r>
              <a:rPr lang="ru-RU" dirty="0"/>
              <a:t> мен </a:t>
            </a:r>
            <a:r>
              <a:rPr lang="ru-RU" dirty="0" err="1"/>
              <a:t>адам</a:t>
            </a:r>
            <a:r>
              <a:rPr lang="ru-RU" dirty="0"/>
              <a:t> </a:t>
            </a:r>
            <a:r>
              <a:rPr lang="en-US" dirty="0" err="1"/>
              <a:t>i</a:t>
            </a:r>
            <a:r>
              <a:rPr lang="ru-RU" dirty="0"/>
              <a:t>с-</a:t>
            </a:r>
            <a:r>
              <a:rPr lang="ru-RU" dirty="0" err="1"/>
              <a:t>әрекет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ru-RU" dirty="0" err="1"/>
              <a:t>нәтижес</a:t>
            </a:r>
            <a:r>
              <a:rPr lang="en-US" dirty="0" err="1"/>
              <a:t>i</a:t>
            </a:r>
            <a:r>
              <a:rPr lang="ru-RU" dirty="0" err="1"/>
              <a:t>нде</a:t>
            </a:r>
            <a:r>
              <a:rPr lang="ru-RU" dirty="0"/>
              <a:t> </a:t>
            </a:r>
            <a:r>
              <a:rPr lang="ru-RU" dirty="0" err="1"/>
              <a:t>құрғақ</a:t>
            </a:r>
            <a:r>
              <a:rPr lang="ru-RU" dirty="0"/>
              <a:t>, </a:t>
            </a:r>
            <a:r>
              <a:rPr lang="ru-RU" dirty="0" err="1"/>
              <a:t>жартылай</a:t>
            </a:r>
            <a:r>
              <a:rPr lang="ru-RU" dirty="0"/>
              <a:t> </a:t>
            </a:r>
            <a:r>
              <a:rPr lang="ru-RU" dirty="0" err="1"/>
              <a:t>құрғақ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қуаңшылық</a:t>
            </a:r>
            <a:r>
              <a:rPr lang="ru-RU" dirty="0"/>
              <a:t> </a:t>
            </a:r>
            <a:r>
              <a:rPr lang="ru-RU" dirty="0" err="1"/>
              <a:t>субгумидтік</a:t>
            </a:r>
            <a:r>
              <a:rPr lang="ru-RU" dirty="0"/>
              <a:t> </a:t>
            </a:r>
            <a:r>
              <a:rPr lang="ru-RU" dirty="0" err="1"/>
              <a:t>аудандардағы</a:t>
            </a:r>
            <a:r>
              <a:rPr lang="ru-RU" dirty="0"/>
              <a:t> </a:t>
            </a:r>
            <a:r>
              <a:rPr lang="ru-RU" dirty="0" err="1"/>
              <a:t>жерлерд</a:t>
            </a:r>
            <a:r>
              <a:rPr lang="en-US" dirty="0" err="1"/>
              <a:t>i</a:t>
            </a:r>
            <a:r>
              <a:rPr lang="ru-RU" dirty="0"/>
              <a:t>ң </a:t>
            </a:r>
            <a:r>
              <a:rPr lang="ru-RU" dirty="0" err="1"/>
              <a:t>жұтауы</a:t>
            </a:r>
            <a:r>
              <a:rPr lang="ru-RU" dirty="0"/>
              <a:t>".</a:t>
            </a:r>
            <a:br>
              <a:rPr lang="ru-RU" dirty="0"/>
            </a:br>
            <a:r>
              <a:rPr lang="ru-RU" dirty="0"/>
              <a:t>      </a:t>
            </a:r>
            <a:r>
              <a:rPr lang="ru-RU" dirty="0" err="1"/>
              <a:t>Табиғи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антропогенд</a:t>
            </a:r>
            <a:r>
              <a:rPr lang="en-US" dirty="0" err="1"/>
              <a:t>i</a:t>
            </a:r>
            <a:r>
              <a:rPr lang="ru-RU" dirty="0"/>
              <a:t>к </a:t>
            </a:r>
            <a:r>
              <a:rPr lang="ru-RU" dirty="0" err="1"/>
              <a:t>факторлар</a:t>
            </a:r>
            <a:r>
              <a:rPr lang="ru-RU" dirty="0"/>
              <a:t> - </a:t>
            </a:r>
            <a:r>
              <a:rPr lang="ru-RU" dirty="0" err="1"/>
              <a:t>Қазақстандағы</a:t>
            </a:r>
            <a:r>
              <a:rPr lang="ru-RU" dirty="0"/>
              <a:t> </a:t>
            </a:r>
            <a:r>
              <a:rPr lang="ru-RU" dirty="0" err="1"/>
              <a:t>шөлейттенудің</a:t>
            </a:r>
            <a:r>
              <a:rPr lang="ru-RU" dirty="0"/>
              <a:t> </a:t>
            </a:r>
            <a:r>
              <a:rPr lang="ru-RU" dirty="0" err="1"/>
              <a:t>себептер</a:t>
            </a:r>
            <a:r>
              <a:rPr lang="en-US" dirty="0" err="1"/>
              <a:t>i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      </a:t>
            </a:r>
            <a:r>
              <a:rPr lang="ru-RU" dirty="0" err="1"/>
              <a:t>Қазақстандағы</a:t>
            </a:r>
            <a:r>
              <a:rPr lang="ru-RU" dirty="0"/>
              <a:t> </a:t>
            </a:r>
            <a:r>
              <a:rPr lang="ru-RU" dirty="0" err="1"/>
              <a:t>шөлейттену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en-US" dirty="0" err="1"/>
              <a:t>i</a:t>
            </a:r>
            <a:r>
              <a:rPr lang="ru-RU" dirty="0"/>
              <a:t>н</a:t>
            </a:r>
            <a:r>
              <a:rPr lang="en-US" dirty="0" err="1"/>
              <a:t>i</a:t>
            </a:r>
            <a:r>
              <a:rPr lang="ru-RU" dirty="0"/>
              <a:t>ң </a:t>
            </a:r>
            <a:r>
              <a:rPr lang="ru-RU" dirty="0" err="1"/>
              <a:t>дамуына</a:t>
            </a:r>
            <a:r>
              <a:rPr lang="ru-RU" dirty="0"/>
              <a:t> </a:t>
            </a:r>
            <a:r>
              <a:rPr lang="ru-RU" dirty="0" err="1"/>
              <a:t>ықпал</a:t>
            </a:r>
            <a:r>
              <a:rPr lang="ru-RU" dirty="0"/>
              <a:t> </a:t>
            </a:r>
            <a:r>
              <a:rPr lang="ru-RU" dirty="0" err="1"/>
              <a:t>етет</a:t>
            </a:r>
            <a:r>
              <a:rPr lang="en-US" dirty="0" err="1"/>
              <a:t>i</a:t>
            </a:r>
            <a:r>
              <a:rPr lang="ru-RU" dirty="0"/>
              <a:t>н </a:t>
            </a:r>
            <a:r>
              <a:rPr lang="ru-RU" dirty="0" err="1"/>
              <a:t>негізг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ru-RU" dirty="0" err="1"/>
              <a:t>табиғи</a:t>
            </a:r>
            <a:r>
              <a:rPr lang="ru-RU" dirty="0"/>
              <a:t> фактор </a:t>
            </a:r>
            <a:r>
              <a:rPr lang="ru-RU" dirty="0" err="1"/>
              <a:t>құмдардың</a:t>
            </a:r>
            <a:r>
              <a:rPr lang="ru-RU" dirty="0"/>
              <a:t> (30 </a:t>
            </a:r>
            <a:r>
              <a:rPr lang="ru-RU" dirty="0" err="1"/>
              <a:t>млн.га-ға</a:t>
            </a:r>
            <a:r>
              <a:rPr lang="ru-RU" dirty="0"/>
              <a:t> </a:t>
            </a:r>
            <a:r>
              <a:rPr lang="ru-RU" dirty="0" err="1"/>
              <a:t>дей</a:t>
            </a:r>
            <a:r>
              <a:rPr lang="en-US" dirty="0" err="1"/>
              <a:t>i</a:t>
            </a:r>
            <a:r>
              <a:rPr lang="ru-RU" dirty="0"/>
              <a:t>н)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сортаңданған</a:t>
            </a:r>
            <a:r>
              <a:rPr lang="ru-RU" dirty="0"/>
              <a:t> </a:t>
            </a:r>
            <a:r>
              <a:rPr lang="ru-RU" dirty="0" err="1"/>
              <a:t>жерлерд</a:t>
            </a:r>
            <a:r>
              <a:rPr lang="en-US" dirty="0" err="1"/>
              <a:t>i</a:t>
            </a:r>
            <a:r>
              <a:rPr lang="ru-RU" dirty="0"/>
              <a:t>ң (127 млн. га) </a:t>
            </a:r>
            <a:r>
              <a:rPr lang="ru-RU" dirty="0" err="1"/>
              <a:t>кең</a:t>
            </a:r>
            <a:r>
              <a:rPr lang="ru-RU" dirty="0"/>
              <a:t> </a:t>
            </a:r>
            <a:r>
              <a:rPr lang="ru-RU" dirty="0" err="1"/>
              <a:t>таралуына</a:t>
            </a:r>
            <a:r>
              <a:rPr lang="ru-RU" dirty="0"/>
              <a:t> </a:t>
            </a:r>
            <a:r>
              <a:rPr lang="ru-RU" dirty="0" err="1"/>
              <a:t>алып</a:t>
            </a:r>
            <a:r>
              <a:rPr lang="ru-RU" dirty="0"/>
              <a:t> </a:t>
            </a:r>
            <a:r>
              <a:rPr lang="ru-RU" dirty="0" err="1"/>
              <a:t>келет</a:t>
            </a:r>
            <a:r>
              <a:rPr lang="en-US" dirty="0" err="1"/>
              <a:t>i</a:t>
            </a:r>
            <a:r>
              <a:rPr lang="ru-RU" dirty="0"/>
              <a:t>н </a:t>
            </a:r>
            <a:r>
              <a:rPr lang="ru-RU" dirty="0" err="1"/>
              <a:t>климаттың</a:t>
            </a:r>
            <a:r>
              <a:rPr lang="ru-RU" dirty="0"/>
              <a:t> </a:t>
            </a:r>
            <a:r>
              <a:rPr lang="ru-RU" dirty="0" err="1"/>
              <a:t>құрғақшылығы</a:t>
            </a:r>
            <a:r>
              <a:rPr lang="ru-RU" dirty="0"/>
              <a:t>, су </a:t>
            </a:r>
            <a:r>
              <a:rPr lang="ru-RU" dirty="0" err="1"/>
              <a:t>ресурстарының</a:t>
            </a:r>
            <a:r>
              <a:rPr lang="ru-RU" dirty="0"/>
              <a:t> </a:t>
            </a:r>
            <a:r>
              <a:rPr lang="ru-RU" dirty="0" err="1"/>
              <a:t>кедейлігі</a:t>
            </a:r>
            <a:r>
              <a:rPr lang="ru-RU" dirty="0"/>
              <a:t> мен </a:t>
            </a:r>
            <a:r>
              <a:rPr lang="ru-RU" dirty="0" err="1"/>
              <a:t>бөліну</a:t>
            </a:r>
            <a:r>
              <a:rPr lang="en-US" dirty="0" err="1"/>
              <a:t>i</a:t>
            </a:r>
            <a:r>
              <a:rPr lang="ru-RU" dirty="0"/>
              <a:t>н</a:t>
            </a:r>
            <a:r>
              <a:rPr lang="en-US" dirty="0" err="1"/>
              <a:t>i</a:t>
            </a:r>
            <a:r>
              <a:rPr lang="ru-RU" dirty="0"/>
              <a:t>ң б</a:t>
            </a:r>
            <a:r>
              <a:rPr lang="en-US" dirty="0" err="1"/>
              <a:t>i</a:t>
            </a:r>
            <a:r>
              <a:rPr lang="ru-RU" dirty="0" err="1"/>
              <a:t>ркелк</a:t>
            </a:r>
            <a:r>
              <a:rPr lang="en-US" dirty="0" err="1"/>
              <a:t>i</a:t>
            </a:r>
            <a:r>
              <a:rPr lang="kk-KZ" dirty="0"/>
              <a:t> еместігі</a:t>
            </a:r>
            <a:r>
              <a:rPr lang="ru-RU" dirty="0"/>
              <a:t>. </a:t>
            </a:r>
            <a:r>
              <a:rPr lang="ru-RU" dirty="0" err="1"/>
              <a:t>Жердің</a:t>
            </a:r>
            <a:r>
              <a:rPr lang="ru-RU" dirty="0"/>
              <a:t> </a:t>
            </a:r>
            <a:r>
              <a:rPr lang="ru-RU" dirty="0" err="1"/>
              <a:t>жұтауы</a:t>
            </a:r>
            <a:r>
              <a:rPr lang="ru-RU" dirty="0"/>
              <a:t> </a:t>
            </a:r>
            <a:r>
              <a:rPr lang="ru-RU" dirty="0" err="1"/>
              <a:t>құрғақшылықтың</a:t>
            </a:r>
            <a:r>
              <a:rPr lang="ru-RU" dirty="0"/>
              <a:t> </a:t>
            </a:r>
            <a:r>
              <a:rPr lang="ru-RU" dirty="0" err="1"/>
              <a:t>кез</a:t>
            </a:r>
            <a:r>
              <a:rPr lang="en-US" dirty="0" err="1"/>
              <a:t>i</a:t>
            </a:r>
            <a:r>
              <a:rPr lang="ru-RU" dirty="0" err="1"/>
              <a:t>нде</a:t>
            </a:r>
            <a:r>
              <a:rPr lang="ru-RU" dirty="0"/>
              <a:t> </a:t>
            </a:r>
            <a:r>
              <a:rPr lang="ru-RU" dirty="0" err="1"/>
              <a:t>топырақтың</a:t>
            </a:r>
            <a:r>
              <a:rPr lang="ru-RU" dirty="0"/>
              <a:t> </a:t>
            </a:r>
            <a:r>
              <a:rPr lang="ru-RU" dirty="0" err="1"/>
              <a:t>маусымдық</a:t>
            </a:r>
            <a:r>
              <a:rPr lang="ru-RU" dirty="0"/>
              <a:t> </a:t>
            </a:r>
            <a:r>
              <a:rPr lang="ru-RU" dirty="0" err="1"/>
              <a:t>ерекшел</a:t>
            </a:r>
            <a:r>
              <a:rPr lang="en-US" dirty="0" err="1"/>
              <a:t>i</a:t>
            </a:r>
            <a:r>
              <a:rPr lang="ru-RU" dirty="0" err="1"/>
              <a:t>ктер</a:t>
            </a:r>
            <a:r>
              <a:rPr lang="en-US" dirty="0" err="1"/>
              <a:t>i</a:t>
            </a:r>
            <a:r>
              <a:rPr lang="ru-RU" dirty="0"/>
              <a:t>н </a:t>
            </a:r>
            <a:r>
              <a:rPr lang="ru-RU" dirty="0" err="1"/>
              <a:t>бұзу</a:t>
            </a:r>
            <a:r>
              <a:rPr lang="ru-RU" dirty="0"/>
              <a:t>. </a:t>
            </a:r>
            <a:r>
              <a:rPr lang="ru-RU" dirty="0" err="1"/>
              <a:t>Сондай-ақ</a:t>
            </a:r>
            <a:r>
              <a:rPr lang="ru-RU" dirty="0"/>
              <a:t> </a:t>
            </a:r>
            <a:r>
              <a:rPr lang="ru-RU" dirty="0" err="1"/>
              <a:t>топырақ-өс</a:t>
            </a:r>
            <a:r>
              <a:rPr lang="en-US" dirty="0" err="1"/>
              <a:t>i</a:t>
            </a:r>
            <a:r>
              <a:rPr lang="ru-RU" dirty="0" err="1"/>
              <a:t>мд</a:t>
            </a:r>
            <a:r>
              <a:rPr lang="en-US" dirty="0" err="1"/>
              <a:t>i</a:t>
            </a:r>
            <a:r>
              <a:rPr lang="ru-RU" dirty="0"/>
              <a:t>к </a:t>
            </a:r>
            <a:r>
              <a:rPr lang="ru-RU" dirty="0" err="1"/>
              <a:t>жамылғысының</a:t>
            </a:r>
            <a:r>
              <a:rPr lang="ru-RU" dirty="0"/>
              <a:t> </a:t>
            </a:r>
            <a:r>
              <a:rPr lang="ru-RU" dirty="0" err="1"/>
              <a:t>әлс</a:t>
            </a:r>
            <a:r>
              <a:rPr lang="en-US" dirty="0" err="1"/>
              <a:t>i</a:t>
            </a:r>
            <a:r>
              <a:rPr lang="ru-RU" dirty="0" err="1"/>
              <a:t>здігі</a:t>
            </a:r>
            <a:r>
              <a:rPr lang="en-US" dirty="0"/>
              <a:t> </a:t>
            </a:r>
            <a:r>
              <a:rPr lang="ru-RU" dirty="0" err="1"/>
              <a:t>шөлейттенудің</a:t>
            </a:r>
            <a:r>
              <a:rPr lang="ru-RU" dirty="0"/>
              <a:t> </a:t>
            </a:r>
            <a:r>
              <a:rPr lang="ru-RU" dirty="0" err="1"/>
              <a:t>алғы</a:t>
            </a:r>
            <a:r>
              <a:rPr lang="ru-RU" dirty="0"/>
              <a:t> </a:t>
            </a:r>
            <a:r>
              <a:rPr lang="ru-RU" dirty="0" err="1"/>
              <a:t>шарты</a:t>
            </a:r>
            <a:r>
              <a:rPr lang="ru-RU" dirty="0"/>
              <a:t> </a:t>
            </a:r>
            <a:r>
              <a:rPr lang="ru-RU" dirty="0" err="1"/>
              <a:t>болып</a:t>
            </a:r>
            <a:r>
              <a:rPr lang="ru-RU" dirty="0"/>
              <a:t> </a:t>
            </a:r>
            <a:r>
              <a:rPr lang="ru-RU" dirty="0" err="1"/>
              <a:t>табылады</a:t>
            </a:r>
            <a:r>
              <a:rPr lang="ru-RU" dirty="0"/>
              <a:t>. </a:t>
            </a:r>
            <a:r>
              <a:rPr lang="ru-RU" dirty="0" err="1"/>
              <a:t>Қазақстанның</a:t>
            </a:r>
            <a:r>
              <a:rPr lang="ru-RU" dirty="0"/>
              <a:t> </a:t>
            </a:r>
            <a:r>
              <a:rPr lang="ru-RU" dirty="0" err="1"/>
              <a:t>бұл</a:t>
            </a:r>
            <a:r>
              <a:rPr lang="ru-RU" dirty="0"/>
              <a:t> </a:t>
            </a:r>
            <a:r>
              <a:rPr lang="ru-RU" dirty="0" err="1"/>
              <a:t>табиғи</a:t>
            </a:r>
            <a:r>
              <a:rPr lang="ru-RU" dirty="0"/>
              <a:t> </a:t>
            </a:r>
            <a:r>
              <a:rPr lang="ru-RU" dirty="0" err="1"/>
              <a:t>ерекшел</a:t>
            </a:r>
            <a:r>
              <a:rPr lang="en-US" dirty="0" err="1"/>
              <a:t>i</a:t>
            </a:r>
            <a:r>
              <a:rPr lang="ru-RU" dirty="0" err="1"/>
              <a:t>ктер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ru-RU" dirty="0" err="1"/>
              <a:t>антропогенд</a:t>
            </a:r>
            <a:r>
              <a:rPr lang="en-US" dirty="0" err="1"/>
              <a:t>i</a:t>
            </a:r>
            <a:r>
              <a:rPr lang="ru-RU" dirty="0"/>
              <a:t>к </a:t>
            </a:r>
            <a:r>
              <a:rPr lang="ru-RU" dirty="0" err="1"/>
              <a:t>әсер</a:t>
            </a:r>
            <a:r>
              <a:rPr lang="ru-RU" dirty="0"/>
              <a:t> </a:t>
            </a:r>
            <a:r>
              <a:rPr lang="ru-RU" dirty="0" err="1"/>
              <a:t>табиғи</a:t>
            </a:r>
            <a:r>
              <a:rPr lang="ru-RU" dirty="0"/>
              <a:t> </a:t>
            </a:r>
            <a:r>
              <a:rPr lang="ru-RU" dirty="0" err="1"/>
              <a:t>ортаның</a:t>
            </a:r>
            <a:r>
              <a:rPr lang="ru-RU" dirty="0"/>
              <a:t> </a:t>
            </a:r>
            <a:r>
              <a:rPr lang="ru-RU" dirty="0" err="1"/>
              <a:t>әлс</a:t>
            </a:r>
            <a:r>
              <a:rPr lang="en-US" dirty="0" err="1"/>
              <a:t>i</a:t>
            </a:r>
            <a:r>
              <a:rPr lang="ru-RU" dirty="0"/>
              <a:t>з </a:t>
            </a:r>
            <a:r>
              <a:rPr lang="ru-RU" dirty="0" err="1"/>
              <a:t>тұрақтылығымен</a:t>
            </a:r>
            <a:r>
              <a:rPr lang="ru-RU" dirty="0"/>
              <a:t> </a:t>
            </a:r>
            <a:r>
              <a:rPr lang="ru-RU" dirty="0" err="1"/>
              <a:t>белгіл</a:t>
            </a:r>
            <a:r>
              <a:rPr lang="en-US" dirty="0" err="1"/>
              <a:t>i</a:t>
            </a:r>
            <a:r>
              <a:rPr lang="en-US" dirty="0"/>
              <a:t> (</a:t>
            </a:r>
            <a:r>
              <a:rPr lang="ru-RU" dirty="0" err="1"/>
              <a:t>қолда</a:t>
            </a:r>
            <a:r>
              <a:rPr lang="ru-RU" dirty="0"/>
              <a:t> бар </a:t>
            </a:r>
            <a:r>
              <a:rPr lang="ru-RU" dirty="0" err="1"/>
              <a:t>деректер</a:t>
            </a:r>
            <a:r>
              <a:rPr lang="ru-RU" dirty="0"/>
              <a:t> </a:t>
            </a:r>
            <a:r>
              <a:rPr lang="ru-RU" dirty="0" err="1"/>
              <a:t>бойынша</a:t>
            </a:r>
            <a:r>
              <a:rPr lang="ru-RU" dirty="0"/>
              <a:t> </a:t>
            </a:r>
            <a:r>
              <a:rPr lang="ru-RU" dirty="0" err="1"/>
              <a:t>елд</a:t>
            </a:r>
            <a:r>
              <a:rPr lang="en-US" dirty="0" err="1"/>
              <a:t>i</a:t>
            </a:r>
            <a:r>
              <a:rPr lang="ru-RU" dirty="0"/>
              <a:t>ң </a:t>
            </a:r>
            <a:r>
              <a:rPr lang="ru-RU" dirty="0" err="1"/>
              <a:t>шамамен</a:t>
            </a:r>
            <a:r>
              <a:rPr lang="ru-RU" dirty="0"/>
              <a:t> 75% </a:t>
            </a:r>
            <a:r>
              <a:rPr lang="ru-RU" dirty="0" err="1"/>
              <a:t>аумағы</a:t>
            </a:r>
            <a:r>
              <a:rPr lang="ru-RU" dirty="0"/>
              <a:t> </a:t>
            </a:r>
            <a:r>
              <a:rPr lang="ru-RU" dirty="0" err="1"/>
              <a:t>экологиялық</a:t>
            </a:r>
            <a:r>
              <a:rPr lang="ru-RU" dirty="0"/>
              <a:t> </a:t>
            </a:r>
            <a:r>
              <a:rPr lang="ru-RU" dirty="0" err="1"/>
              <a:t>тұрақсыздандырудың</a:t>
            </a:r>
            <a:r>
              <a:rPr lang="ru-RU" dirty="0"/>
              <a:t> </a:t>
            </a:r>
            <a:r>
              <a:rPr lang="ru-RU" dirty="0" err="1"/>
              <a:t>қатер</a:t>
            </a:r>
            <a:r>
              <a:rPr lang="en-US" dirty="0" err="1"/>
              <a:t>i</a:t>
            </a:r>
            <a:r>
              <a:rPr lang="ru-RU" dirty="0"/>
              <a:t>не </a:t>
            </a:r>
            <a:r>
              <a:rPr lang="ru-RU" dirty="0" err="1"/>
              <a:t>ұшыраған</a:t>
            </a:r>
            <a:r>
              <a:rPr lang="ru-RU" dirty="0"/>
              <a:t>).</a:t>
            </a:r>
            <a:br>
              <a:rPr lang="ru-RU" dirty="0"/>
            </a:br>
            <a:r>
              <a:rPr lang="ru-RU" dirty="0"/>
              <a:t>      </a:t>
            </a:r>
            <a:r>
              <a:rPr lang="ru-RU" dirty="0" err="1"/>
              <a:t>Қазақстандағы</a:t>
            </a:r>
            <a:r>
              <a:rPr lang="ru-RU" dirty="0"/>
              <a:t> </a:t>
            </a:r>
            <a:r>
              <a:rPr lang="ru-RU" dirty="0" err="1"/>
              <a:t>шөлейттену</a:t>
            </a:r>
            <a:r>
              <a:rPr lang="ru-RU" dirty="0"/>
              <a:t> </a:t>
            </a:r>
            <a:r>
              <a:rPr lang="ru-RU" dirty="0" err="1"/>
              <a:t>процестер</a:t>
            </a:r>
            <a:r>
              <a:rPr lang="en-US" dirty="0" err="1"/>
              <a:t>i</a:t>
            </a:r>
            <a:r>
              <a:rPr lang="ru-RU" dirty="0"/>
              <a:t>н</a:t>
            </a:r>
            <a:r>
              <a:rPr lang="en-US" dirty="0" err="1"/>
              <a:t>i</a:t>
            </a:r>
            <a:r>
              <a:rPr lang="ru-RU" dirty="0"/>
              <a:t>ң </a:t>
            </a:r>
            <a:r>
              <a:rPr lang="ru-RU" dirty="0" err="1"/>
              <a:t>туындауына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дамуына</a:t>
            </a:r>
            <a:r>
              <a:rPr lang="ru-RU" dirty="0"/>
              <a:t> </a:t>
            </a:r>
            <a:r>
              <a:rPr lang="ru-RU" dirty="0" err="1"/>
              <a:t>алып</a:t>
            </a:r>
            <a:r>
              <a:rPr lang="ru-RU" dirty="0"/>
              <a:t> </a:t>
            </a:r>
            <a:r>
              <a:rPr lang="ru-RU" dirty="0" err="1"/>
              <a:t>келет</a:t>
            </a:r>
            <a:r>
              <a:rPr lang="en-US" dirty="0" err="1"/>
              <a:t>i</a:t>
            </a:r>
            <a:r>
              <a:rPr lang="ru-RU" dirty="0"/>
              <a:t>н </a:t>
            </a:r>
            <a:r>
              <a:rPr lang="ru-RU" dirty="0" err="1"/>
              <a:t>антропогенд</a:t>
            </a:r>
            <a:r>
              <a:rPr lang="en-US" dirty="0" err="1"/>
              <a:t>i</a:t>
            </a:r>
            <a:r>
              <a:rPr lang="ru-RU" dirty="0"/>
              <a:t>к </a:t>
            </a:r>
            <a:r>
              <a:rPr lang="ru-RU" dirty="0" err="1"/>
              <a:t>факторлар</a:t>
            </a:r>
            <a:r>
              <a:rPr lang="ru-RU" dirty="0"/>
              <a:t>, </a:t>
            </a:r>
            <a:r>
              <a:rPr lang="ru-RU" dirty="0" err="1"/>
              <a:t>ең</a:t>
            </a:r>
            <a:r>
              <a:rPr lang="ru-RU" dirty="0"/>
              <a:t> </a:t>
            </a:r>
            <a:r>
              <a:rPr lang="ru-RU" dirty="0" err="1"/>
              <a:t>алдымен</a:t>
            </a:r>
            <a:r>
              <a:rPr lang="ru-RU" dirty="0"/>
              <a:t> </a:t>
            </a:r>
            <a:r>
              <a:rPr lang="ru-RU" dirty="0" err="1"/>
              <a:t>шаруашылық</a:t>
            </a:r>
            <a:r>
              <a:rPr lang="ru-RU" dirty="0"/>
              <a:t> </a:t>
            </a:r>
            <a:r>
              <a:rPr lang="ru-RU" dirty="0" err="1"/>
              <a:t>қызмет</a:t>
            </a:r>
            <a:r>
              <a:rPr lang="en-US" dirty="0" err="1"/>
              <a:t>i</a:t>
            </a:r>
            <a:r>
              <a:rPr lang="ru-RU" dirty="0"/>
              <a:t>н</a:t>
            </a:r>
            <a:r>
              <a:rPr lang="en-US" dirty="0" err="1"/>
              <a:t>i</a:t>
            </a:r>
            <a:r>
              <a:rPr lang="ru-RU" dirty="0"/>
              <a:t>ң </a:t>
            </a:r>
            <a:r>
              <a:rPr lang="ru-RU" dirty="0" err="1"/>
              <a:t>мынадай</a:t>
            </a:r>
            <a:r>
              <a:rPr lang="ru-RU" dirty="0"/>
              <a:t> </a:t>
            </a:r>
            <a:r>
              <a:rPr lang="ru-RU" dirty="0" err="1"/>
              <a:t>түрлер</a:t>
            </a:r>
            <a:r>
              <a:rPr lang="en-US" dirty="0" err="1"/>
              <a:t>i</a:t>
            </a:r>
            <a:r>
              <a:rPr lang="ru-RU" dirty="0"/>
              <a:t>мен </a:t>
            </a:r>
            <a:r>
              <a:rPr lang="ru-RU" dirty="0" err="1"/>
              <a:t>байланысты</a:t>
            </a:r>
            <a:r>
              <a:rPr lang="ru-RU" dirty="0"/>
              <a:t>: мал </a:t>
            </a:r>
            <a:r>
              <a:rPr lang="ru-RU" dirty="0" err="1"/>
              <a:t>жаю</a:t>
            </a:r>
            <a:r>
              <a:rPr lang="ru-RU" dirty="0"/>
              <a:t>; </a:t>
            </a:r>
            <a:r>
              <a:rPr lang="ru-RU" dirty="0" err="1"/>
              <a:t>егін</a:t>
            </a:r>
            <a:r>
              <a:rPr lang="ru-RU" dirty="0"/>
              <a:t> </a:t>
            </a:r>
            <a:r>
              <a:rPr lang="ru-RU" dirty="0" err="1"/>
              <a:t>шаруашылығы</a:t>
            </a:r>
            <a:r>
              <a:rPr lang="ru-RU" dirty="0"/>
              <a:t>; </a:t>
            </a:r>
            <a:r>
              <a:rPr lang="ru-RU" dirty="0" err="1"/>
              <a:t>жер</a:t>
            </a:r>
            <a:r>
              <a:rPr lang="ru-RU" dirty="0"/>
              <a:t> </a:t>
            </a:r>
            <a:r>
              <a:rPr lang="ru-RU" dirty="0" err="1"/>
              <a:t>қойнауын</a:t>
            </a:r>
            <a:r>
              <a:rPr lang="ru-RU" dirty="0"/>
              <a:t> </a:t>
            </a:r>
            <a:r>
              <a:rPr lang="ru-RU" dirty="0" err="1"/>
              <a:t>әз</a:t>
            </a:r>
            <a:r>
              <a:rPr lang="en-US" dirty="0" err="1"/>
              <a:t>i</a:t>
            </a:r>
            <a:r>
              <a:rPr lang="ru-RU" dirty="0" err="1"/>
              <a:t>рлеу</a:t>
            </a:r>
            <a:r>
              <a:rPr lang="ru-RU" dirty="0"/>
              <a:t>; </a:t>
            </a:r>
            <a:r>
              <a:rPr lang="ru-RU" dirty="0" err="1"/>
              <a:t>өнеркәс</a:t>
            </a:r>
            <a:r>
              <a:rPr lang="en-US" dirty="0" err="1"/>
              <a:t>i</a:t>
            </a:r>
            <a:r>
              <a:rPr lang="ru-RU" dirty="0" err="1"/>
              <a:t>пт</a:t>
            </a:r>
            <a:r>
              <a:rPr lang="en-US" dirty="0" err="1"/>
              <a:t>i</a:t>
            </a:r>
            <a:r>
              <a:rPr lang="ru-RU" dirty="0"/>
              <a:t>к, </a:t>
            </a:r>
            <a:r>
              <a:rPr lang="ru-RU" dirty="0" err="1"/>
              <a:t>әскери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азаматтық</a:t>
            </a:r>
            <a:r>
              <a:rPr lang="ru-RU" dirty="0"/>
              <a:t> объект</a:t>
            </a:r>
            <a:r>
              <a:rPr lang="en-US" dirty="0" err="1"/>
              <a:t>i</a:t>
            </a:r>
            <a:r>
              <a:rPr lang="ru-RU" dirty="0" err="1"/>
              <a:t>лерд</a:t>
            </a:r>
            <a:r>
              <a:rPr lang="en-US" dirty="0" err="1"/>
              <a:t>i</a:t>
            </a:r>
            <a:r>
              <a:rPr lang="en-US" dirty="0"/>
              <a:t>, </a:t>
            </a:r>
            <a:r>
              <a:rPr lang="ru-RU" dirty="0" err="1"/>
              <a:t>суландыру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жел</a:t>
            </a:r>
            <a:r>
              <a:rPr lang="en-US" dirty="0" err="1"/>
              <a:t>i</a:t>
            </a:r>
            <a:r>
              <a:rPr lang="ru-RU" dirty="0"/>
              <a:t>л</a:t>
            </a:r>
            <a:r>
              <a:rPr lang="en-US" dirty="0" err="1"/>
              <a:t>i</a:t>
            </a:r>
            <a:r>
              <a:rPr lang="ru-RU" dirty="0"/>
              <a:t>к </a:t>
            </a:r>
            <a:r>
              <a:rPr lang="ru-RU" dirty="0" err="1"/>
              <a:t>құрылғыларды</a:t>
            </a:r>
            <a:r>
              <a:rPr lang="ru-RU" dirty="0"/>
              <a:t> салу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пайдалануға</a:t>
            </a:r>
            <a:r>
              <a:rPr lang="ru-RU" dirty="0"/>
              <a:t> беру. </a:t>
            </a:r>
            <a:r>
              <a:rPr lang="ru-RU" dirty="0" err="1"/>
              <a:t>Шөлейттену</a:t>
            </a:r>
            <a:r>
              <a:rPr lang="ru-RU" dirty="0"/>
              <a:t> </a:t>
            </a:r>
            <a:r>
              <a:rPr lang="ru-RU" dirty="0" err="1"/>
              <a:t>сондай-ақ</a:t>
            </a:r>
            <a:r>
              <a:rPr lang="ru-RU" dirty="0"/>
              <a:t>, </a:t>
            </a:r>
            <a:r>
              <a:rPr lang="ru-RU" dirty="0" err="1"/>
              <a:t>орманды</a:t>
            </a:r>
            <a:r>
              <a:rPr lang="ru-RU" dirty="0"/>
              <a:t> </a:t>
            </a:r>
            <a:r>
              <a:rPr lang="ru-RU" dirty="0" err="1"/>
              <a:t>жоспарсыз</a:t>
            </a:r>
            <a:r>
              <a:rPr lang="ru-RU" dirty="0"/>
              <a:t> </a:t>
            </a:r>
            <a:r>
              <a:rPr lang="ru-RU" dirty="0" err="1"/>
              <a:t>жаппай</a:t>
            </a:r>
            <a:r>
              <a:rPr lang="ru-RU" dirty="0"/>
              <a:t> </a:t>
            </a:r>
            <a:r>
              <a:rPr lang="ru-RU" dirty="0" err="1"/>
              <a:t>кесуд</a:t>
            </a:r>
            <a:r>
              <a:rPr lang="en-US" dirty="0" err="1"/>
              <a:t>i</a:t>
            </a:r>
            <a:r>
              <a:rPr lang="ru-RU" dirty="0"/>
              <a:t>ң, мал </a:t>
            </a:r>
            <a:r>
              <a:rPr lang="ru-RU" dirty="0" err="1"/>
              <a:t>азығы</a:t>
            </a:r>
            <a:r>
              <a:rPr lang="ru-RU" dirty="0"/>
              <a:t> мен </a:t>
            </a:r>
            <a:r>
              <a:rPr lang="ru-RU" dirty="0" err="1"/>
              <a:t>отынға</a:t>
            </a:r>
            <a:r>
              <a:rPr lang="ru-RU" dirty="0"/>
              <a:t> </a:t>
            </a:r>
            <a:r>
              <a:rPr lang="ru-RU" dirty="0" err="1"/>
              <a:t>бұталар</a:t>
            </a:r>
            <a:r>
              <a:rPr lang="ru-RU" dirty="0"/>
              <a:t> мен </a:t>
            </a:r>
            <a:r>
              <a:rPr lang="ru-RU" dirty="0" err="1"/>
              <a:t>жартылай</a:t>
            </a:r>
            <a:r>
              <a:rPr lang="ru-RU" dirty="0"/>
              <a:t> </a:t>
            </a:r>
            <a:r>
              <a:rPr lang="ru-RU" dirty="0" err="1"/>
              <a:t>бұталарды</a:t>
            </a:r>
            <a:r>
              <a:rPr lang="ru-RU" dirty="0"/>
              <a:t> </a:t>
            </a:r>
            <a:r>
              <a:rPr lang="ru-RU" dirty="0" err="1"/>
              <a:t>шабудың</a:t>
            </a:r>
            <a:r>
              <a:rPr lang="ru-RU" dirty="0"/>
              <a:t>, </a:t>
            </a:r>
            <a:r>
              <a:rPr lang="ru-RU" dirty="0" err="1"/>
              <a:t>орман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дала </a:t>
            </a:r>
            <a:r>
              <a:rPr lang="ru-RU" dirty="0" err="1"/>
              <a:t>өрттер</a:t>
            </a:r>
            <a:r>
              <a:rPr lang="en-US" dirty="0" err="1"/>
              <a:t>i</a:t>
            </a:r>
            <a:r>
              <a:rPr lang="ru-RU" dirty="0"/>
              <a:t>н</a:t>
            </a:r>
            <a:r>
              <a:rPr lang="en-US" dirty="0" err="1"/>
              <a:t>i</a:t>
            </a:r>
            <a:r>
              <a:rPr lang="ru-RU" dirty="0"/>
              <a:t>ң, </a:t>
            </a:r>
            <a:r>
              <a:rPr lang="ru-RU" dirty="0" err="1"/>
              <a:t>жүйес</a:t>
            </a:r>
            <a:r>
              <a:rPr lang="en-US" dirty="0" err="1"/>
              <a:t>i</a:t>
            </a:r>
            <a:r>
              <a:rPr lang="ru-RU" dirty="0"/>
              <a:t>з </a:t>
            </a:r>
            <a:r>
              <a:rPr lang="ru-RU" dirty="0" err="1"/>
              <a:t>рекреацияның</a:t>
            </a:r>
            <a:r>
              <a:rPr lang="ru-RU" dirty="0"/>
              <a:t>, </a:t>
            </a:r>
            <a:r>
              <a:rPr lang="ru-RU" dirty="0" err="1"/>
              <a:t>елд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ru-RU" dirty="0" err="1"/>
              <a:t>мекендер</a:t>
            </a:r>
            <a:r>
              <a:rPr lang="ru-RU" dirty="0"/>
              <a:t> </a:t>
            </a:r>
            <a:r>
              <a:rPr lang="ru-RU" dirty="0" err="1"/>
              <a:t>аумағында</a:t>
            </a:r>
            <a:r>
              <a:rPr lang="ru-RU" dirty="0"/>
              <a:t> </a:t>
            </a:r>
            <a:r>
              <a:rPr lang="ru-RU" dirty="0" err="1"/>
              <a:t>қоқыстарды</a:t>
            </a:r>
            <a:r>
              <a:rPr lang="ru-RU" dirty="0"/>
              <a:t> </a:t>
            </a:r>
            <a:r>
              <a:rPr lang="ru-RU" dirty="0" err="1"/>
              <a:t>ұйымдастырудың</a:t>
            </a:r>
            <a:r>
              <a:rPr lang="ru-RU" dirty="0"/>
              <a:t>, </a:t>
            </a:r>
            <a:r>
              <a:rPr lang="ru-RU" dirty="0" err="1"/>
              <a:t>топырақтардың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улы</a:t>
            </a:r>
            <a:r>
              <a:rPr lang="ru-RU" dirty="0"/>
              <a:t> </a:t>
            </a:r>
            <a:r>
              <a:rPr lang="ru-RU" dirty="0" err="1"/>
              <a:t>заттармен</a:t>
            </a:r>
            <a:r>
              <a:rPr lang="ru-RU" dirty="0"/>
              <a:t> </a:t>
            </a:r>
            <a:r>
              <a:rPr lang="ru-RU" dirty="0" err="1"/>
              <a:t>жер</a:t>
            </a:r>
            <a:r>
              <a:rPr lang="ru-RU" dirty="0"/>
              <a:t> </a:t>
            </a:r>
            <a:r>
              <a:rPr lang="ru-RU" dirty="0" err="1"/>
              <a:t>асты</a:t>
            </a:r>
            <a:r>
              <a:rPr lang="ru-RU" dirty="0"/>
              <a:t> </a:t>
            </a:r>
            <a:r>
              <a:rPr lang="ru-RU" dirty="0" err="1"/>
              <a:t>суларының</a:t>
            </a:r>
            <a:r>
              <a:rPr lang="ru-RU" dirty="0"/>
              <a:t> </a:t>
            </a:r>
            <a:r>
              <a:rPr lang="ru-RU" dirty="0" err="1"/>
              <a:t>ластануының</a:t>
            </a:r>
            <a:r>
              <a:rPr lang="ru-RU" dirty="0"/>
              <a:t>, </a:t>
            </a:r>
            <a:r>
              <a:rPr lang="ru-RU" dirty="0" err="1"/>
              <a:t>көл</a:t>
            </a:r>
            <a:r>
              <a:rPr lang="en-US" dirty="0" err="1"/>
              <a:t>i</a:t>
            </a:r>
            <a:r>
              <a:rPr lang="ru-RU" dirty="0" err="1"/>
              <a:t>кт</a:t>
            </a:r>
            <a:r>
              <a:rPr lang="en-US" dirty="0" err="1"/>
              <a:t>i</a:t>
            </a:r>
            <a:r>
              <a:rPr lang="ru-RU" dirty="0"/>
              <a:t>ң </a:t>
            </a:r>
            <a:r>
              <a:rPr lang="ru-RU" dirty="0" err="1"/>
              <a:t>әсер</a:t>
            </a:r>
            <a:r>
              <a:rPr lang="ru-RU" dirty="0"/>
              <a:t> </a:t>
            </a:r>
            <a:r>
              <a:rPr lang="ru-RU" dirty="0" err="1"/>
              <a:t>ету</a:t>
            </a:r>
            <a:r>
              <a:rPr lang="en-US" dirty="0" err="1"/>
              <a:t>i</a:t>
            </a:r>
            <a:r>
              <a:rPr lang="ru-RU" dirty="0"/>
              <a:t>н</a:t>
            </a:r>
            <a:r>
              <a:rPr lang="en-US" dirty="0" err="1"/>
              <a:t>i</a:t>
            </a:r>
            <a:r>
              <a:rPr lang="ru-RU" dirty="0"/>
              <a:t>ң </a:t>
            </a:r>
            <a:r>
              <a:rPr lang="ru-RU" dirty="0" err="1"/>
              <a:t>нәтижес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ru-RU" dirty="0" err="1"/>
              <a:t>болып</a:t>
            </a:r>
            <a:r>
              <a:rPr lang="ru-RU" dirty="0"/>
              <a:t> </a:t>
            </a:r>
            <a:r>
              <a:rPr lang="ru-RU" dirty="0" err="1"/>
              <a:t>табылады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63639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10728960" cy="8686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/>
              <a:t> </a:t>
            </a:r>
            <a:r>
              <a:rPr lang="ru-RU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Шөлейттенуге</a:t>
            </a:r>
            <a:r>
              <a:rPr lang="ru-RU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қарсы</a:t>
            </a:r>
            <a:r>
              <a:rPr lang="ru-RU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күрест</a:t>
            </a:r>
            <a:r>
              <a:rPr lang="en-US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ғылыми</a:t>
            </a:r>
            <a:r>
              <a:rPr lang="ru-RU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және</a:t>
            </a:r>
            <a:r>
              <a:rPr lang="ru-RU" sz="3600" dirty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ru-RU" sz="36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ru-RU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ақпараттық</a:t>
            </a:r>
            <a:r>
              <a:rPr lang="ru-RU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қолдау</a:t>
            </a:r>
            <a:r>
              <a:rPr lang="ru-RU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ru-RU" sz="36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насихатта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у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90600" y="1005840"/>
            <a:ext cx="9575800" cy="5468112"/>
          </a:xfrm>
        </p:spPr>
        <p:txBody>
          <a:bodyPr>
            <a:normAutofit/>
          </a:bodyPr>
          <a:lstStyle/>
          <a:p>
            <a:r>
              <a:rPr lang="ru-RU" b="1" dirty="0">
                <a:latin typeface="Comic Sans MS" panose="030F0702030302020204" pitchFamily="66" charset="0"/>
              </a:rPr>
              <a:t>1) </a:t>
            </a:r>
            <a:r>
              <a:rPr lang="ru-RU" b="1" dirty="0" err="1">
                <a:latin typeface="Comic Sans MS" panose="030F0702030302020204" pitchFamily="66" charset="0"/>
              </a:rPr>
              <a:t>бiрiншi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кезеңде</a:t>
            </a:r>
            <a:r>
              <a:rPr lang="ru-RU" b="1" dirty="0">
                <a:latin typeface="Comic Sans MS" panose="030F0702030302020204" pitchFamily="66" charset="0"/>
              </a:rPr>
              <a:t> (2005-2007):</a:t>
            </a:r>
            <a:r>
              <a:rPr lang="ru-RU" dirty="0">
                <a:latin typeface="Comic Sans MS" panose="030F0702030302020204" pitchFamily="66" charset="0"/>
              </a:rPr>
              <a:t/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kk-KZ" dirty="0">
                <a:latin typeface="Comic Sans MS" panose="030F0702030302020204" pitchFamily="66" charset="0"/>
              </a:rPr>
              <a:t>- </a:t>
            </a:r>
            <a:r>
              <a:rPr lang="ru-RU" dirty="0" err="1">
                <a:latin typeface="Comic Sans MS" panose="030F0702030302020204" pitchFamily="66" charset="0"/>
              </a:rPr>
              <a:t>тұрақты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жер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пайдалану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үшiн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қоршаған</a:t>
            </a:r>
            <a:r>
              <a:rPr lang="ru-RU" dirty="0">
                <a:latin typeface="Comic Sans MS" panose="030F0702030302020204" pitchFamily="66" charset="0"/>
              </a:rPr>
              <a:t> орта </a:t>
            </a:r>
            <a:r>
              <a:rPr lang="ru-RU" dirty="0" err="1">
                <a:latin typeface="Comic Sans MS" panose="030F0702030302020204" pitchFamily="66" charset="0"/>
              </a:rPr>
              <a:t>туралы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ақпарат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мониторингiн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және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басқару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жүйесiн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құру</a:t>
            </a:r>
            <a:r>
              <a:rPr lang="ru-RU" dirty="0">
                <a:latin typeface="Comic Sans MS" panose="030F0702030302020204" pitchFamily="66" charset="0"/>
              </a:rPr>
              <a:t>;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ru-RU" dirty="0">
                <a:latin typeface="Comic Sans MS" panose="030F0702030302020204" pitchFamily="66" charset="0"/>
              </a:rPr>
              <a:t> </a:t>
            </a:r>
            <a:r>
              <a:rPr lang="kk-KZ" dirty="0">
                <a:latin typeface="Comic Sans MS" panose="030F0702030302020204" pitchFamily="66" charset="0"/>
              </a:rPr>
              <a:t>- </a:t>
            </a:r>
            <a:r>
              <a:rPr lang="ru-RU" dirty="0">
                <a:latin typeface="Comic Sans MS" panose="030F0702030302020204" pitchFamily="66" charset="0"/>
              </a:rPr>
              <a:t>Арал </a:t>
            </a:r>
            <a:r>
              <a:rPr lang="ru-RU" dirty="0" err="1">
                <a:latin typeface="Comic Sans MS" panose="030F0702030302020204" pitchFamily="66" charset="0"/>
              </a:rPr>
              <a:t>өңiрi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халқының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денсаулығы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жай-күйiне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шөлейттену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процесiнiң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әсер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етуiн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бағалау</a:t>
            </a:r>
            <a:r>
              <a:rPr lang="ru-RU" dirty="0">
                <a:latin typeface="Comic Sans MS" panose="030F0702030302020204" pitchFamily="66" charset="0"/>
              </a:rPr>
              <a:t>;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kk-KZ" dirty="0">
                <a:latin typeface="Comic Sans MS" panose="030F0702030302020204" pitchFamily="66" charset="0"/>
              </a:rPr>
              <a:t>- </a:t>
            </a:r>
            <a:r>
              <a:rPr lang="ru-RU" dirty="0" err="1">
                <a:latin typeface="Comic Sans MS" panose="030F0702030302020204" pitchFamily="66" charset="0"/>
              </a:rPr>
              <a:t>өзен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экожүйесiнiң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атырау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және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алабы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учаскелерiнiң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жұтау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және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шөлейттену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процестерiнiң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жай-күйiне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талдау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жүргiзу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және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зерттеу</a:t>
            </a:r>
            <a:r>
              <a:rPr lang="ru-RU" dirty="0">
                <a:latin typeface="Comic Sans MS" panose="030F0702030302020204" pitchFamily="66" charset="0"/>
              </a:rPr>
              <a:t>;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ru-RU" dirty="0">
                <a:latin typeface="Comic Sans MS" panose="030F0702030302020204" pitchFamily="66" charset="0"/>
              </a:rPr>
              <a:t> </a:t>
            </a:r>
            <a:r>
              <a:rPr lang="kk-KZ" dirty="0">
                <a:latin typeface="Comic Sans MS" panose="030F0702030302020204" pitchFamily="66" charset="0"/>
              </a:rPr>
              <a:t>- </a:t>
            </a:r>
            <a:r>
              <a:rPr lang="ru-RU" dirty="0" err="1">
                <a:latin typeface="Comic Sans MS" panose="030F0702030302020204" pitchFamily="66" charset="0"/>
              </a:rPr>
              <a:t>халықты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экологиялық</a:t>
            </a:r>
            <a:r>
              <a:rPr lang="ru-RU" dirty="0">
                <a:latin typeface="Comic Sans MS" panose="030F0702030302020204" pitchFamily="66" charset="0"/>
              </a:rPr>
              <a:t> таза </a:t>
            </a:r>
            <a:r>
              <a:rPr lang="ru-RU" dirty="0" err="1">
                <a:latin typeface="Comic Sans MS" panose="030F0702030302020204" pitchFamily="66" charset="0"/>
              </a:rPr>
              <a:t>өнiммен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қамтамасыз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ету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және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шөлейттену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процестерiнiң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алдын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алу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үшiн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ауыл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шаруашылығын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тұрақты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жүргiзудiң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ғылыми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әдiстерiн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әзiрлеу</a:t>
            </a:r>
            <a:r>
              <a:rPr lang="ru-RU" dirty="0">
                <a:latin typeface="Comic Sans MS" panose="030F0702030302020204" pitchFamily="66" charset="0"/>
              </a:rPr>
              <a:t>;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kk-KZ" dirty="0">
                <a:latin typeface="Comic Sans MS" panose="030F0702030302020204" pitchFamily="66" charset="0"/>
              </a:rPr>
              <a:t>- </a:t>
            </a:r>
            <a:r>
              <a:rPr lang="ru-RU" dirty="0" err="1">
                <a:latin typeface="Comic Sans MS" panose="030F0702030302020204" pitchFamily="66" charset="0"/>
              </a:rPr>
              <a:t>ғарыш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ақпаратын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пайдалана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отырып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шөлейттену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мониторингiнiң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тұжырымдамалық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негiзiн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әзiрлеу</a:t>
            </a:r>
            <a:r>
              <a:rPr lang="ru-RU" dirty="0">
                <a:latin typeface="Comic Sans MS" panose="030F0702030302020204" pitchFamily="66" charset="0"/>
              </a:rPr>
              <a:t>;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kk-KZ" dirty="0">
                <a:latin typeface="Comic Sans MS" panose="030F0702030302020204" pitchFamily="66" charset="0"/>
              </a:rPr>
              <a:t>- </a:t>
            </a:r>
            <a:r>
              <a:rPr lang="ru-RU" dirty="0" err="1">
                <a:latin typeface="Comic Sans MS" panose="030F0702030302020204" pitchFamily="66" charset="0"/>
              </a:rPr>
              <a:t>шөлейттенуге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қарсы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күрес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аспектiлерi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бойынша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халықты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ақпараттандыруды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ұзақ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мерзiмдi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кампанияны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ұлттық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деңгейде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жүргiзу</a:t>
            </a:r>
            <a:r>
              <a:rPr lang="ru-RU" dirty="0">
                <a:latin typeface="Comic Sans MS" panose="030F0702030302020204" pitchFamily="66" charset="0"/>
              </a:rPr>
              <a:t>;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kk-KZ" dirty="0">
                <a:latin typeface="Comic Sans MS" panose="030F0702030302020204" pitchFamily="66" charset="0"/>
              </a:rPr>
              <a:t>- </a:t>
            </a:r>
            <a:r>
              <a:rPr lang="ru-RU" dirty="0" err="1">
                <a:latin typeface="Comic Sans MS" panose="030F0702030302020204" pitchFamily="66" charset="0"/>
              </a:rPr>
              <a:t>Солтүстiк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Қазақстан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үшiн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атмосфералық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және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топырақтың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құрғақшылығы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мониторингi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жүйесiн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әзiрлеу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және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бидай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өндiрудiң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табиғи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қатерiн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бағалау</a:t>
            </a:r>
            <a:r>
              <a:rPr lang="ru-RU" dirty="0">
                <a:latin typeface="Comic Sans MS" panose="030F0702030302020204" pitchFamily="66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4202725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22960" y="396240"/>
            <a:ext cx="10408920" cy="6077712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latin typeface="Comic Sans MS" panose="030F0702030302020204" pitchFamily="66" charset="0"/>
              </a:rPr>
              <a:t>2) </a:t>
            </a:r>
            <a:r>
              <a:rPr lang="ru-RU" b="1" dirty="0" err="1">
                <a:latin typeface="Comic Sans MS" panose="030F0702030302020204" pitchFamily="66" charset="0"/>
              </a:rPr>
              <a:t>екiншi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кезеңде</a:t>
            </a:r>
            <a:r>
              <a:rPr lang="ru-RU" b="1" dirty="0">
                <a:latin typeface="Comic Sans MS" panose="030F0702030302020204" pitchFamily="66" charset="0"/>
              </a:rPr>
              <a:t> (2008-2010 </a:t>
            </a:r>
            <a:r>
              <a:rPr lang="ru-RU" b="1" dirty="0" err="1">
                <a:latin typeface="Comic Sans MS" panose="030F0702030302020204" pitchFamily="66" charset="0"/>
              </a:rPr>
              <a:t>жылдар</a:t>
            </a:r>
            <a:r>
              <a:rPr lang="ru-RU" b="1" dirty="0">
                <a:latin typeface="Comic Sans MS" panose="030F0702030302020204" pitchFamily="66" charset="0"/>
              </a:rPr>
              <a:t>):</a:t>
            </a:r>
            <a:r>
              <a:rPr lang="ru-RU" dirty="0">
                <a:latin typeface="Comic Sans MS" panose="030F0702030302020204" pitchFamily="66" charset="0"/>
              </a:rPr>
              <a:t/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ru-RU" dirty="0">
                <a:latin typeface="Comic Sans MS" panose="030F0702030302020204" pitchFamily="66" charset="0"/>
              </a:rPr>
              <a:t>      </a:t>
            </a:r>
            <a:r>
              <a:rPr lang="ru-RU" dirty="0" err="1">
                <a:latin typeface="Comic Sans MS" panose="030F0702030302020204" pitchFamily="66" charset="0"/>
              </a:rPr>
              <a:t>Мемлекеттiк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ақпараттық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жүйеге</a:t>
            </a:r>
            <a:r>
              <a:rPr lang="ru-RU" dirty="0">
                <a:latin typeface="Comic Sans MS" panose="030F0702030302020204" pitchFamily="66" charset="0"/>
              </a:rPr>
              <a:t> (МАЖ) </a:t>
            </a:r>
            <a:r>
              <a:rPr lang="ru-RU" dirty="0" err="1">
                <a:latin typeface="Comic Sans MS" panose="030F0702030302020204" pitchFamily="66" charset="0"/>
              </a:rPr>
              <a:t>бiрiккен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шөлейттенудiң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кешендi</a:t>
            </a:r>
            <a:r>
              <a:rPr lang="ru-RU" dirty="0">
                <a:latin typeface="Comic Sans MS" panose="030F0702030302020204" pitchFamily="66" charset="0"/>
              </a:rPr>
              <a:t> мониторинг </a:t>
            </a:r>
            <a:r>
              <a:rPr lang="ru-RU" dirty="0" err="1">
                <a:latin typeface="Comic Sans MS" panose="030F0702030302020204" pitchFamily="66" charset="0"/>
              </a:rPr>
              <a:t>жүйесiн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құру</a:t>
            </a:r>
            <a:r>
              <a:rPr lang="ru-RU" dirty="0">
                <a:latin typeface="Comic Sans MS" panose="030F0702030302020204" pitchFamily="66" charset="0"/>
              </a:rPr>
              <a:t>;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kk-KZ" dirty="0">
                <a:latin typeface="Comic Sans MS" panose="030F0702030302020204" pitchFamily="66" charset="0"/>
              </a:rPr>
              <a:t>- </a:t>
            </a:r>
            <a:r>
              <a:rPr lang="ru-RU" dirty="0" err="1">
                <a:latin typeface="Comic Sans MS" panose="030F0702030302020204" pitchFamily="66" charset="0"/>
              </a:rPr>
              <a:t>жұтаған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табиғи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ресурстарды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iрi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көлемдi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картографиялық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түгендеу</a:t>
            </a:r>
            <a:r>
              <a:rPr lang="ru-RU" dirty="0">
                <a:latin typeface="Comic Sans MS" panose="030F0702030302020204" pitchFamily="66" charset="0"/>
              </a:rPr>
              <a:t>;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ru-RU" dirty="0" err="1">
                <a:latin typeface="Comic Sans MS" panose="030F0702030302020204" pitchFamily="66" charset="0"/>
              </a:rPr>
              <a:t>жайылымдарды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ұтымды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пайдалану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бойынша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бұрын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әзiрленген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жобаларды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түзету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және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қайта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құрылымдау</a:t>
            </a:r>
            <a:r>
              <a:rPr lang="ru-RU" dirty="0">
                <a:latin typeface="Comic Sans MS" panose="030F0702030302020204" pitchFamily="66" charset="0"/>
              </a:rPr>
              <a:t>;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ru-RU" dirty="0">
                <a:latin typeface="Comic Sans MS" panose="030F0702030302020204" pitchFamily="66" charset="0"/>
              </a:rPr>
              <a:t>- </a:t>
            </a:r>
            <a:r>
              <a:rPr lang="ru-RU" dirty="0" err="1">
                <a:latin typeface="Comic Sans MS" panose="030F0702030302020204" pitchFamily="66" charset="0"/>
              </a:rPr>
              <a:t>фитомелиоративтiк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қондырғылар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және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шөлейттенген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аумақтарды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фитомелиорациялау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егiстiк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айналымынан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шығару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және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өнiмдiлiгi</a:t>
            </a:r>
            <a:r>
              <a:rPr lang="ru-RU" dirty="0">
                <a:latin typeface="Comic Sans MS" panose="030F0702030302020204" pitchFamily="66" charset="0"/>
              </a:rPr>
              <a:t> аз </a:t>
            </a:r>
            <a:r>
              <a:rPr lang="ru-RU" dirty="0" err="1">
                <a:latin typeface="Comic Sans MS" panose="030F0702030302020204" pitchFamily="66" charset="0"/>
              </a:rPr>
              <a:t>және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жұтаған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жерлердi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шалшықтың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басып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кетуi</a:t>
            </a:r>
            <a:r>
              <a:rPr lang="ru-RU" dirty="0">
                <a:latin typeface="Comic Sans MS" panose="030F0702030302020204" pitchFamily="66" charset="0"/>
              </a:rPr>
              <a:t>;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ru-RU" dirty="0">
                <a:latin typeface="Comic Sans MS" panose="030F0702030302020204" pitchFamily="66" charset="0"/>
              </a:rPr>
              <a:t>- </a:t>
            </a:r>
            <a:r>
              <a:rPr lang="ru-RU" dirty="0" err="1">
                <a:latin typeface="Comic Sans MS" panose="030F0702030302020204" pitchFamily="66" charset="0"/>
              </a:rPr>
              <a:t>отандық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өндiрiстi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дамытуға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және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пестицидтердi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формуляциялауға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жәрдемдесу</a:t>
            </a:r>
            <a:r>
              <a:rPr lang="ru-RU" dirty="0">
                <a:latin typeface="Comic Sans MS" panose="030F0702030302020204" pitchFamily="66" charset="0"/>
              </a:rPr>
              <a:t>;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ru-RU" dirty="0" err="1">
                <a:latin typeface="Comic Sans MS" panose="030F0702030302020204" pitchFamily="66" charset="0"/>
              </a:rPr>
              <a:t>шөлейттену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процестерiне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экологиялық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моделдеуге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жүйелік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талдауға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және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болжауға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сондай-ақ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шөлейттенумен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күрестiң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нақты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әдiстемелерi</a:t>
            </a:r>
            <a:r>
              <a:rPr lang="ru-RU" dirty="0">
                <a:latin typeface="Comic Sans MS" panose="030F0702030302020204" pitchFamily="66" charset="0"/>
              </a:rPr>
              <a:t> мен </a:t>
            </a:r>
            <a:r>
              <a:rPr lang="ru-RU" dirty="0" err="1">
                <a:latin typeface="Comic Sans MS" panose="030F0702030302020204" pitchFamily="66" charset="0"/>
              </a:rPr>
              <a:t>тәсiлдерiн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әзiрлеуге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ауылшаруашылық</a:t>
            </a:r>
            <a:r>
              <a:rPr lang="ru-RU" dirty="0">
                <a:latin typeface="Comic Sans MS" panose="030F0702030302020204" pitchFamily="66" charset="0"/>
              </a:rPr>
              <a:t>, физика-</a:t>
            </a:r>
            <a:r>
              <a:rPr lang="ru-RU" dirty="0" err="1">
                <a:latin typeface="Comic Sans MS" panose="030F0702030302020204" pitchFamily="66" charset="0"/>
              </a:rPr>
              <a:t>математикалық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химиялық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геологиялық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техникалық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ғылым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өкiлдерiн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кеңiнен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қатысуға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тарту</a:t>
            </a:r>
            <a:r>
              <a:rPr lang="ru-RU" dirty="0">
                <a:latin typeface="Comic Sans MS" panose="030F0702030302020204" pitchFamily="66" charset="0"/>
              </a:rPr>
              <a:t>;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kk-KZ" dirty="0">
                <a:latin typeface="Comic Sans MS" panose="030F0702030302020204" pitchFamily="66" charset="0"/>
              </a:rPr>
              <a:t>- </a:t>
            </a:r>
            <a:r>
              <a:rPr lang="ru-RU" dirty="0" err="1">
                <a:latin typeface="Comic Sans MS" panose="030F0702030302020204" pitchFamily="66" charset="0"/>
              </a:rPr>
              <a:t>ғылыми-зерттеу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институттарының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өңiрлiк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және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халықаралық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ұйымдарымен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ынтымақтастықта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жүргізілетiн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шөлейттенуге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қарсы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күрес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және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құрғақшылықтың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салдарын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жеңiлдету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бойынша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техникалық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және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ғылыми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зерттеу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жұмыстарының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әлеуетiн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ұлғайту</a:t>
            </a:r>
            <a:r>
              <a:rPr lang="ru-RU" dirty="0">
                <a:latin typeface="Comic Sans MS" panose="030F0702030302020204" pitchFamily="66" charset="0"/>
              </a:rPr>
              <a:t>;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ru-RU" dirty="0">
                <a:latin typeface="Comic Sans MS" panose="030F0702030302020204" pitchFamily="66" charset="0"/>
              </a:rPr>
              <a:t>- </a:t>
            </a:r>
            <a:r>
              <a:rPr lang="ru-RU" dirty="0" err="1">
                <a:latin typeface="Comic Sans MS" panose="030F0702030302020204" pitchFamily="66" charset="0"/>
              </a:rPr>
              <a:t>оқытылатындардың</a:t>
            </a:r>
            <a:r>
              <a:rPr lang="ru-RU" dirty="0">
                <a:latin typeface="Comic Sans MS" panose="030F0702030302020204" pitchFamily="66" charset="0"/>
              </a:rPr>
              <a:t> даму </a:t>
            </a:r>
            <a:r>
              <a:rPr lang="ru-RU" dirty="0" err="1">
                <a:latin typeface="Comic Sans MS" panose="030F0702030302020204" pitchFamily="66" charset="0"/>
              </a:rPr>
              <a:t>және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қызығушылықшылары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деңгейлерiне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сәйкес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келетiн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оқытатын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материалдарды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пайдалана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отырып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ауыл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шаруашылығында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жергiлiктi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халықты</a:t>
            </a:r>
            <a:r>
              <a:rPr lang="ru-RU" dirty="0">
                <a:latin typeface="Comic Sans MS" panose="030F0702030302020204" pitchFamily="66" charset="0"/>
              </a:rPr>
              <a:t> экология </a:t>
            </a:r>
            <a:r>
              <a:rPr lang="ru-RU" dirty="0" err="1">
                <a:latin typeface="Comic Sans MS" panose="030F0702030302020204" pitchFamily="66" charset="0"/>
              </a:rPr>
              <a:t>негіздерiне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оқыту</a:t>
            </a:r>
            <a:r>
              <a:rPr lang="ru-RU" dirty="0">
                <a:latin typeface="Comic Sans MS" panose="030F0702030302020204" pitchFamily="66" charset="0"/>
              </a:rPr>
              <a:t>;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ru-RU" dirty="0">
                <a:latin typeface="Comic Sans MS" panose="030F0702030302020204" pitchFamily="66" charset="0"/>
              </a:rPr>
              <a:t>- </a:t>
            </a:r>
            <a:r>
              <a:rPr lang="ru-RU" dirty="0" err="1">
                <a:latin typeface="Comic Sans MS" panose="030F0702030302020204" pitchFamily="66" charset="0"/>
              </a:rPr>
              <a:t>фермерлер</a:t>
            </a:r>
            <a:r>
              <a:rPr lang="ru-RU" dirty="0">
                <a:latin typeface="Comic Sans MS" panose="030F0702030302020204" pitchFamily="66" charset="0"/>
              </a:rPr>
              <a:t> мен </a:t>
            </a:r>
            <a:r>
              <a:rPr lang="ru-RU" dirty="0" err="1">
                <a:latin typeface="Comic Sans MS" panose="030F0702030302020204" pitchFamily="66" charset="0"/>
              </a:rPr>
              <a:t>экономиканың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әртүрлі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салаларындағы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жұмысшылар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үшiн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семинарлар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өткiзу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университеттердегі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тренингтер</a:t>
            </a:r>
            <a:r>
              <a:rPr lang="ru-RU" dirty="0">
                <a:latin typeface="Comic Sans MS" panose="030F0702030302020204" pitchFamily="66" charset="0"/>
              </a:rPr>
              <a:t> мен </a:t>
            </a:r>
            <a:r>
              <a:rPr lang="ru-RU" dirty="0" err="1">
                <a:latin typeface="Comic Sans MS" panose="030F0702030302020204" pitchFamily="66" charset="0"/>
              </a:rPr>
              <a:t>пiкiрталастар</a:t>
            </a:r>
            <a:r>
              <a:rPr lang="ru-RU" dirty="0">
                <a:latin typeface="Comic Sans MS" panose="030F0702030302020204" pitchFamily="66" charset="0"/>
              </a:rPr>
              <a:t>;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ru-RU" dirty="0">
                <a:latin typeface="Comic Sans MS" panose="030F0702030302020204" pitchFamily="66" charset="0"/>
              </a:rPr>
              <a:t>- </a:t>
            </a:r>
            <a:r>
              <a:rPr lang="ru-RU" dirty="0" err="1">
                <a:latin typeface="Comic Sans MS" panose="030F0702030302020204" pitchFamily="66" charset="0"/>
              </a:rPr>
              <a:t>шөлейттенуге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қарсы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күрес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мәселелерi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бойынша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халыққа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кеңес</a:t>
            </a:r>
            <a:r>
              <a:rPr lang="ru-RU" dirty="0">
                <a:latin typeface="Comic Sans MS" panose="030F0702030302020204" pitchFamily="66" charset="0"/>
              </a:rPr>
              <a:t> беру </a:t>
            </a:r>
            <a:r>
              <a:rPr lang="ru-RU" dirty="0" err="1">
                <a:latin typeface="Comic Sans MS" panose="030F0702030302020204" pitchFamily="66" charset="0"/>
              </a:rPr>
              <a:t>және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ақпараттандыру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үшiн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қоғамдық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комитеттердi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құру</a:t>
            </a:r>
            <a:r>
              <a:rPr lang="ru-RU" dirty="0">
                <a:latin typeface="Comic Sans MS" panose="030F0702030302020204" pitchFamily="66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9587366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402080" y="1219200"/>
            <a:ext cx="9601200" cy="3581400"/>
          </a:xfrm>
        </p:spPr>
        <p:txBody>
          <a:bodyPr/>
          <a:lstStyle/>
          <a:p>
            <a:r>
              <a:rPr lang="ru-RU" b="1" dirty="0">
                <a:latin typeface="Comic Sans MS" panose="030F0702030302020204" pitchFamily="66" charset="0"/>
              </a:rPr>
              <a:t>3) </a:t>
            </a:r>
            <a:r>
              <a:rPr lang="ru-RU" b="1" dirty="0" err="1">
                <a:latin typeface="Comic Sans MS" panose="030F0702030302020204" pitchFamily="66" charset="0"/>
              </a:rPr>
              <a:t>үшiнші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кезеңде</a:t>
            </a:r>
            <a:r>
              <a:rPr lang="ru-RU" b="1" dirty="0">
                <a:latin typeface="Comic Sans MS" panose="030F0702030302020204" pitchFamily="66" charset="0"/>
              </a:rPr>
              <a:t> (2011-2015 </a:t>
            </a:r>
            <a:r>
              <a:rPr lang="ru-RU" b="1" dirty="0" err="1">
                <a:latin typeface="Comic Sans MS" panose="030F0702030302020204" pitchFamily="66" charset="0"/>
              </a:rPr>
              <a:t>жылдар</a:t>
            </a:r>
            <a:r>
              <a:rPr lang="ru-RU" b="1" dirty="0">
                <a:latin typeface="Comic Sans MS" panose="030F0702030302020204" pitchFamily="66" charset="0"/>
              </a:rPr>
              <a:t>):</a:t>
            </a:r>
            <a:r>
              <a:rPr lang="ru-RU" dirty="0">
                <a:latin typeface="Comic Sans MS" panose="030F0702030302020204" pitchFamily="66" charset="0"/>
              </a:rPr>
              <a:t/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kk-KZ" dirty="0">
                <a:latin typeface="Comic Sans MS" panose="030F0702030302020204" pitchFamily="66" charset="0"/>
              </a:rPr>
              <a:t>- </a:t>
            </a:r>
            <a:r>
              <a:rPr lang="ru-RU" dirty="0" err="1">
                <a:latin typeface="Comic Sans MS" panose="030F0702030302020204" pitchFamily="66" charset="0"/>
              </a:rPr>
              <a:t>экологиялық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проблемалар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бойынша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халықтың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құлағдар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болуын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арттыру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мақсатында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бұқаралық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ақпарат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құралдарын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күшейту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және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пайдалану</a:t>
            </a:r>
            <a:r>
              <a:rPr lang="ru-RU" dirty="0">
                <a:latin typeface="Comic Sans MS" panose="030F0702030302020204" pitchFamily="66" charset="0"/>
              </a:rPr>
              <a:t>. </a:t>
            </a:r>
            <a:r>
              <a:rPr lang="ru-RU" dirty="0" err="1">
                <a:latin typeface="Comic Sans MS" panose="030F0702030302020204" pitchFamily="66" charset="0"/>
              </a:rPr>
              <a:t>Шөлейттену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процестері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бойынша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қоғамдық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пiкiрдi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жұмылдыру</a:t>
            </a:r>
            <a:r>
              <a:rPr lang="ru-RU" dirty="0">
                <a:latin typeface="Comic Sans MS" panose="030F0702030302020204" pitchFamily="66" charset="0"/>
              </a:rPr>
              <a:t>;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kk-KZ" dirty="0">
                <a:latin typeface="Comic Sans MS" panose="030F0702030302020204" pitchFamily="66" charset="0"/>
              </a:rPr>
              <a:t>- </a:t>
            </a:r>
            <a:r>
              <a:rPr lang="ru-RU" dirty="0" err="1">
                <a:latin typeface="Comic Sans MS" panose="030F0702030302020204" pitchFamily="66" charset="0"/>
              </a:rPr>
              <a:t>құқықтық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және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нормативтік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актiлердi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әзiрлеуге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және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шөлейттену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мәселелерi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бойынша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ақпаратқа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халықтың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қол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жетiмділігі</a:t>
            </a:r>
            <a:r>
              <a:rPr lang="ru-RU" dirty="0">
                <a:latin typeface="Comic Sans MS" panose="030F0702030302020204" pitchFamily="66" charset="0"/>
              </a:rPr>
              <a:t>;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kk-KZ" dirty="0">
                <a:latin typeface="Comic Sans MS" panose="030F0702030302020204" pitchFamily="66" charset="0"/>
              </a:rPr>
              <a:t>- </a:t>
            </a:r>
            <a:r>
              <a:rPr lang="ru-RU" dirty="0" err="1">
                <a:latin typeface="Comic Sans MS" panose="030F0702030302020204" pitchFamily="66" charset="0"/>
              </a:rPr>
              <a:t>барлық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деңгейдегі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бiлiм</a:t>
            </a:r>
            <a:r>
              <a:rPr lang="ru-RU" dirty="0">
                <a:latin typeface="Comic Sans MS" panose="030F0702030302020204" pitchFamily="66" charset="0"/>
              </a:rPr>
              <a:t> беру </a:t>
            </a:r>
            <a:r>
              <a:rPr lang="ru-RU" dirty="0" err="1">
                <a:latin typeface="Comic Sans MS" panose="030F0702030302020204" pitchFamily="66" charset="0"/>
              </a:rPr>
              <a:t>мекемелерi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үшiн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оқыту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бағдарламалары</a:t>
            </a:r>
            <a:r>
              <a:rPr lang="ru-RU" dirty="0">
                <a:latin typeface="Comic Sans MS" panose="030F0702030302020204" pitchFamily="66" charset="0"/>
              </a:rPr>
              <a:t> мен </a:t>
            </a:r>
            <a:r>
              <a:rPr lang="ru-RU" dirty="0" err="1">
                <a:latin typeface="Comic Sans MS" panose="030F0702030302020204" pitchFamily="66" charset="0"/>
              </a:rPr>
              <a:t>материалдарын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әзiрлеу</a:t>
            </a:r>
            <a:r>
              <a:rPr lang="ru-RU" dirty="0">
                <a:latin typeface="Comic Sans MS" panose="030F0702030302020204" pitchFamily="66" charset="0"/>
              </a:rPr>
              <a:t>;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kk-KZ" dirty="0">
                <a:latin typeface="Comic Sans MS" panose="030F0702030302020204" pitchFamily="66" charset="0"/>
              </a:rPr>
              <a:t>- </a:t>
            </a:r>
            <a:r>
              <a:rPr lang="ru-RU" dirty="0" err="1">
                <a:latin typeface="Comic Sans MS" panose="030F0702030302020204" pitchFamily="66" charset="0"/>
              </a:rPr>
              <a:t>шөлейттенуді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болдырмаудың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әдiстерi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және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күрес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жөнiндегi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брошюраларды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ақпараттық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материалдарды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жариялау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және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тарату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0827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11221329" cy="639762"/>
          </a:xfrm>
        </p:spPr>
        <p:txBody>
          <a:bodyPr>
            <a:normAutofit/>
          </a:bodyPr>
          <a:lstStyle/>
          <a:p>
            <a:pPr algn="ctr"/>
            <a:r>
              <a:rPr lang="kk-KZ" sz="2800" b="1" cap="all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Шөлдердің шаруашылықта пайдаланылуы</a:t>
            </a:r>
            <a:endParaRPr lang="ru-RU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53440" y="1139483"/>
            <a:ext cx="4140591" cy="503271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kk-KZ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Көптеген шөлдер, әсіресе Азияда пайдалы қазбаларға өте бай. Мұнай және газ өндіріледі.</a:t>
            </a:r>
            <a:r>
              <a:rPr lang="en-US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endParaRPr lang="kk-KZ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kk-KZ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ТМД территориясында шөлдер Қазақстанның, Түркменстанның, Өзбекстанның үлкен территорияларын алып жатыр. </a:t>
            </a:r>
            <a:endParaRPr lang="ru-RU" dirty="0" smtClean="0">
              <a:latin typeface="Comic Sans MS" panose="030F0702030302020204" pitchFamily="66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739" y="1139484"/>
            <a:ext cx="6608054" cy="503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420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38200" y="323557"/>
            <a:ext cx="4760742" cy="29682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kk-KZ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Егін шаруашылығы тек үлкен өзендер алқаптарында суарылатын жерлерде ғана мүмкін. Шөлдер арқылы өтетін Еділ, Сырдария, Әмудария сияқты үлкен өзендердің атырауларында және жайылымдарында көкөніс, күріш, мақта кейбір жерлерде жүзім өсірумен айналысады.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77" y="351693"/>
            <a:ext cx="6302325" cy="6288258"/>
          </a:xfrm>
        </p:spPr>
      </p:pic>
      <p:pic>
        <p:nvPicPr>
          <p:cNvPr id="4" name="Рисунок 3" descr="Түйе түлігін түлеткендер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368" y="3305907"/>
            <a:ext cx="5092505" cy="3334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8056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31520" y="211016"/>
            <a:ext cx="5514534" cy="2494260"/>
          </a:xfrm>
        </p:spPr>
        <p:txBody>
          <a:bodyPr/>
          <a:lstStyle/>
          <a:p>
            <a:pPr>
              <a:buNone/>
            </a:pPr>
            <a:r>
              <a:rPr lang="kk-KZ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Қарақұмда, Қызылқұмда, Арал маңындағы Қарақұмда, Сарыесік-Атырауда жайылымдық мал шаруашылығымен (қой, түйе) айналысуға қолайлы жағдай бар.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5" name="Содержимое 6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892" y="218119"/>
            <a:ext cx="5269366" cy="3369144"/>
          </a:xfrm>
          <a:prstGeom prst="rect">
            <a:avLst/>
          </a:prstGeom>
        </p:spPr>
      </p:pic>
      <p:pic>
        <p:nvPicPr>
          <p:cNvPr id="6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10" y="2965528"/>
            <a:ext cx="5711482" cy="389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003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3800" y="594678"/>
            <a:ext cx="9956800" cy="731202"/>
          </a:xfrm>
        </p:spPr>
        <p:txBody>
          <a:bodyPr>
            <a:normAutofit/>
          </a:bodyPr>
          <a:lstStyle/>
          <a:p>
            <a:pPr algn="ctr"/>
            <a:r>
              <a:rPr lang="kk-K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Қ</a:t>
            </a:r>
            <a:r>
              <a:rPr lang="kk-KZ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орытынды</a:t>
            </a:r>
            <a:endParaRPr lang="ru-RU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kk-KZ" dirty="0">
                <a:latin typeface="Comic Sans MS" panose="030F0702030302020204" pitchFamily="66" charset="0"/>
              </a:rPr>
              <a:t>Осыған байланысты шөлейттену мен құрғақшылық үдерістерінің физикалық, биологиялық және әлеуметтік-экономикалық аспектілерін қамтитын кешенді шараларды әзірлеу қажет. Атап айтқанда елдің тұрақты даму саясатына кедейшілікпен күрес, шөлейттенуге қарсы күрес және құрғақшылықтың салдарларынан туындайтын мәселелелерді азайту жөніндегі іс-шаралардың ықпалдасуын күшейту қажет.</a:t>
            </a:r>
            <a:endParaRPr lang="ru-RU" dirty="0">
              <a:latin typeface="Comic Sans MS" panose="030F0702030302020204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3305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ести.Ru: Пустыня Сахара значительно увеличилась за последние 100 ..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54241" y="1676400"/>
            <a:ext cx="4705002" cy="5013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92480" y="4467285"/>
            <a:ext cx="61264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Comic Sans MS" panose="030F0702030302020204" pitchFamily="66" charset="0"/>
                <a:cs typeface="Times New Roman" pitchFamily="18" charset="0"/>
              </a:rPr>
              <a:t>М.П</a:t>
            </a:r>
            <a:r>
              <a:rPr lang="ru-RU" sz="2000" dirty="0">
                <a:latin typeface="Comic Sans MS" panose="030F0702030302020204" pitchFamily="66" charset="0"/>
                <a:cs typeface="Times New Roman" pitchFamily="18" charset="0"/>
              </a:rPr>
              <a:t>. Петров (1975) </a:t>
            </a:r>
            <a:r>
              <a:rPr lang="ru-RU" sz="2000" dirty="0" err="1">
                <a:latin typeface="Comic Sans MS" panose="030F0702030302020204" pitchFamily="66" charset="0"/>
                <a:cs typeface="Times New Roman" pitchFamily="18" charset="0"/>
              </a:rPr>
              <a:t>бойынша</a:t>
            </a:r>
            <a:r>
              <a:rPr lang="ru-RU" sz="2000" dirty="0">
                <a:latin typeface="Comic Sans MS" panose="030F0702030302020204" pitchFamily="66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  <a:cs typeface="Times New Roman" pitchFamily="18" charset="0"/>
              </a:rPr>
              <a:t>шөлге</a:t>
            </a:r>
            <a:r>
              <a:rPr lang="ru-RU" sz="2000" dirty="0">
                <a:latin typeface="Comic Sans MS" panose="030F0702030302020204" pitchFamily="66" charset="0"/>
                <a:cs typeface="Times New Roman" pitchFamily="18" charset="0"/>
              </a:rPr>
              <a:t> климаты </a:t>
            </a:r>
            <a:r>
              <a:rPr lang="ru-RU" sz="2000" dirty="0" err="1">
                <a:latin typeface="Comic Sans MS" panose="030F0702030302020204" pitchFamily="66" charset="0"/>
                <a:cs typeface="Times New Roman" pitchFamily="18" charset="0"/>
              </a:rPr>
              <a:t>өте</a:t>
            </a:r>
            <a:r>
              <a:rPr lang="ru-RU" sz="20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cs typeface="Times New Roman" pitchFamily="18" charset="0"/>
              </a:rPr>
              <a:t>құрғақ</a:t>
            </a:r>
            <a:r>
              <a:rPr lang="ru-RU" sz="20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cs typeface="Times New Roman" pitchFamily="18" charset="0"/>
              </a:rPr>
              <a:t>территориялар</a:t>
            </a:r>
            <a:r>
              <a:rPr lang="ru-RU" sz="20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cs typeface="Times New Roman" pitchFamily="18" charset="0"/>
              </a:rPr>
              <a:t>жатады</a:t>
            </a:r>
            <a:r>
              <a:rPr lang="ru-RU" sz="2000" dirty="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ru-RU" sz="2000" dirty="0" err="1">
                <a:latin typeface="Comic Sans MS" panose="030F0702030302020204" pitchFamily="66" charset="0"/>
                <a:cs typeface="Times New Roman" pitchFamily="18" charset="0"/>
              </a:rPr>
              <a:t>Жауын-шашын</a:t>
            </a:r>
            <a:r>
              <a:rPr lang="ru-RU" sz="20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cs typeface="Times New Roman" pitchFamily="18" charset="0"/>
              </a:rPr>
              <a:t>мөлшері</a:t>
            </a:r>
            <a:r>
              <a:rPr lang="ru-RU" sz="20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cs typeface="Times New Roman" pitchFamily="18" charset="0"/>
              </a:rPr>
              <a:t>жылына</a:t>
            </a:r>
            <a:r>
              <a:rPr lang="ru-RU" sz="2000" dirty="0">
                <a:latin typeface="Comic Sans MS" panose="030F0702030302020204" pitchFamily="66" charset="0"/>
                <a:cs typeface="Times New Roman" pitchFamily="18" charset="0"/>
              </a:rPr>
              <a:t> 250 мм-</a:t>
            </a:r>
            <a:r>
              <a:rPr lang="ru-RU" sz="2000" dirty="0" err="1">
                <a:latin typeface="Comic Sans MS" panose="030F0702030302020204" pitchFamily="66" charset="0"/>
                <a:cs typeface="Times New Roman" pitchFamily="18" charset="0"/>
              </a:rPr>
              <a:t>ден</a:t>
            </a:r>
            <a:r>
              <a:rPr lang="ru-RU" sz="2000" dirty="0">
                <a:latin typeface="Comic Sans MS" panose="030F0702030302020204" pitchFamily="66" charset="0"/>
                <a:cs typeface="Times New Roman" pitchFamily="18" charset="0"/>
              </a:rPr>
              <a:t> аз, </a:t>
            </a:r>
            <a:r>
              <a:rPr lang="ru-RU" sz="2000" dirty="0" err="1">
                <a:latin typeface="Comic Sans MS" panose="030F0702030302020204" pitchFamily="66" charset="0"/>
                <a:cs typeface="Times New Roman" pitchFamily="18" charset="0"/>
              </a:rPr>
              <a:t>булану</a:t>
            </a:r>
            <a:r>
              <a:rPr lang="ru-RU" sz="20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cs typeface="Times New Roman" pitchFamily="18" charset="0"/>
              </a:rPr>
              <a:t>мөлшері</a:t>
            </a:r>
            <a:r>
              <a:rPr lang="ru-RU" sz="20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cs typeface="Times New Roman" pitchFamily="18" charset="0"/>
              </a:rPr>
              <a:t>жауын-шашын</a:t>
            </a:r>
            <a:r>
              <a:rPr lang="ru-RU" sz="20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Comic Sans MS" panose="030F0702030302020204" pitchFamily="66" charset="0"/>
                <a:cs typeface="Times New Roman" pitchFamily="18" charset="0"/>
              </a:rPr>
              <a:t>мөлшерінен</a:t>
            </a:r>
            <a:r>
              <a:rPr lang="ru-RU" sz="20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Comic Sans MS" panose="030F0702030302020204" pitchFamily="66" charset="0"/>
                <a:cs typeface="Times New Roman" pitchFamily="18" charset="0"/>
              </a:rPr>
              <a:t>артық</a:t>
            </a:r>
            <a:r>
              <a:rPr lang="ru-RU" sz="2000" dirty="0">
                <a:latin typeface="Comic Sans MS" panose="030F0702030302020204" pitchFamily="66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  <a:cs typeface="Times New Roman" pitchFamily="18" charset="0"/>
              </a:rPr>
              <a:t>егін</a:t>
            </a:r>
            <a:r>
              <a:rPr lang="ru-RU" sz="20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cs typeface="Times New Roman" pitchFamily="18" charset="0"/>
              </a:rPr>
              <a:t>шаруашылығы</a:t>
            </a:r>
            <a:r>
              <a:rPr lang="ru-RU" sz="20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cs typeface="Times New Roman" pitchFamily="18" charset="0"/>
              </a:rPr>
              <a:t>қолдан</a:t>
            </a:r>
            <a:r>
              <a:rPr lang="ru-RU" sz="20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cs typeface="Times New Roman" pitchFamily="18" charset="0"/>
              </a:rPr>
              <a:t>суарылмаса</a:t>
            </a:r>
            <a:r>
              <a:rPr lang="ru-RU" sz="20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cs typeface="Times New Roman" pitchFamily="18" charset="0"/>
              </a:rPr>
              <a:t>мүмкін</a:t>
            </a:r>
            <a:r>
              <a:rPr lang="ru-RU" sz="20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cs typeface="Times New Roman" pitchFamily="18" charset="0"/>
              </a:rPr>
              <a:t>емес</a:t>
            </a:r>
            <a:r>
              <a:rPr lang="ru-RU" sz="2000" dirty="0" smtClean="0">
                <a:latin typeface="Comic Sans MS" panose="030F0702030302020204" pitchFamily="66" charset="0"/>
                <a:cs typeface="Times New Roman" pitchFamily="18" charset="0"/>
              </a:rPr>
              <a:t>.</a:t>
            </a:r>
            <a:endParaRPr lang="ru-RU" sz="2000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159" y="1865203"/>
            <a:ext cx="1842652" cy="23181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92480" y="127863"/>
            <a:ext cx="612648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900" dirty="0" err="1">
                <a:latin typeface="Comic Sans MS" panose="030F0702030302020204" pitchFamily="66" charset="0"/>
                <a:cs typeface="Times New Roman" pitchFamily="18" charset="0"/>
              </a:rPr>
              <a:t>Шөл</a:t>
            </a:r>
            <a:r>
              <a:rPr lang="ru-RU" sz="1900" dirty="0">
                <a:latin typeface="Comic Sans MS" panose="030F0702030302020204" pitchFamily="66" charset="0"/>
                <a:cs typeface="Times New Roman" pitchFamily="18" charset="0"/>
              </a:rPr>
              <a:t> – </a:t>
            </a:r>
            <a:r>
              <a:rPr lang="ru-RU" sz="1900" dirty="0" err="1">
                <a:latin typeface="Comic Sans MS" panose="030F0702030302020204" pitchFamily="66" charset="0"/>
                <a:cs typeface="Times New Roman" pitchFamily="18" charset="0"/>
              </a:rPr>
              <a:t>ауа</a:t>
            </a:r>
            <a:r>
              <a:rPr lang="ru-RU" sz="19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Comic Sans MS" panose="030F0702030302020204" pitchFamily="66" charset="0"/>
                <a:cs typeface="Times New Roman" pitchFamily="18" charset="0"/>
              </a:rPr>
              <a:t>температурасы</a:t>
            </a:r>
            <a:r>
              <a:rPr lang="ru-RU" sz="19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Comic Sans MS" panose="030F0702030302020204" pitchFamily="66" charset="0"/>
                <a:cs typeface="Times New Roman" pitchFamily="18" charset="0"/>
              </a:rPr>
              <a:t>құбылмалы</a:t>
            </a:r>
            <a:r>
              <a:rPr lang="ru-RU" sz="1900" dirty="0">
                <a:latin typeface="Comic Sans MS" panose="030F0702030302020204" pitchFamily="66" charset="0"/>
                <a:cs typeface="Times New Roman" pitchFamily="18" charset="0"/>
              </a:rPr>
              <a:t>, </a:t>
            </a:r>
            <a:r>
              <a:rPr lang="ru-RU" sz="1900" dirty="0" err="1">
                <a:latin typeface="Comic Sans MS" panose="030F0702030302020204" pitchFamily="66" charset="0"/>
                <a:cs typeface="Times New Roman" pitchFamily="18" charset="0"/>
              </a:rPr>
              <a:t>жауын-шашын</a:t>
            </a:r>
            <a:r>
              <a:rPr lang="ru-RU" sz="19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Comic Sans MS" panose="030F0702030302020204" pitchFamily="66" charset="0"/>
                <a:cs typeface="Times New Roman" pitchFamily="18" charset="0"/>
              </a:rPr>
              <a:t>өте</a:t>
            </a:r>
            <a:r>
              <a:rPr lang="ru-RU" sz="1900" dirty="0">
                <a:latin typeface="Comic Sans MS" panose="030F0702030302020204" pitchFamily="66" charset="0"/>
                <a:cs typeface="Times New Roman" pitchFamily="18" charset="0"/>
              </a:rPr>
              <a:t> аз </a:t>
            </a:r>
            <a:r>
              <a:rPr lang="ru-RU" sz="1900" dirty="0" err="1">
                <a:latin typeface="Comic Sans MS" panose="030F0702030302020204" pitchFamily="66" charset="0"/>
                <a:cs typeface="Times New Roman" pitchFamily="18" charset="0"/>
              </a:rPr>
              <a:t>түсетін</a:t>
            </a:r>
            <a:r>
              <a:rPr lang="ru-RU" sz="1900" dirty="0">
                <a:latin typeface="Comic Sans MS" panose="030F0702030302020204" pitchFamily="66" charset="0"/>
                <a:cs typeface="Times New Roman" pitchFamily="18" charset="0"/>
              </a:rPr>
              <a:t> климат </a:t>
            </a:r>
            <a:r>
              <a:rPr lang="ru-RU" sz="1900" dirty="0" err="1">
                <a:latin typeface="Comic Sans MS" panose="030F0702030302020204" pitchFamily="66" charset="0"/>
                <a:cs typeface="Times New Roman" pitchFamily="18" charset="0"/>
              </a:rPr>
              <a:t>жағдайында</a:t>
            </a:r>
            <a:r>
              <a:rPr lang="ru-RU" sz="19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Comic Sans MS" panose="030F0702030302020204" pitchFamily="66" charset="0"/>
                <a:cs typeface="Times New Roman" pitchFamily="18" charset="0"/>
              </a:rPr>
              <a:t>қалыптасатын</a:t>
            </a:r>
            <a:r>
              <a:rPr lang="ru-RU" sz="19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Comic Sans MS" panose="030F0702030302020204" pitchFamily="66" charset="0"/>
                <a:cs typeface="Times New Roman" pitchFamily="18" charset="0"/>
              </a:rPr>
              <a:t>ландшафтың</a:t>
            </a:r>
            <a:r>
              <a:rPr lang="ru-RU" sz="19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Comic Sans MS" panose="030F0702030302020204" pitchFamily="66" charset="0"/>
                <a:cs typeface="Times New Roman" pitchFamily="18" charset="0"/>
              </a:rPr>
              <a:t>бір</a:t>
            </a:r>
            <a:r>
              <a:rPr lang="ru-RU" sz="19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Comic Sans MS" panose="030F0702030302020204" pitchFamily="66" charset="0"/>
                <a:cs typeface="Times New Roman" pitchFamily="18" charset="0"/>
              </a:rPr>
              <a:t>түрі</a:t>
            </a:r>
            <a:r>
              <a:rPr lang="ru-RU" sz="1900" dirty="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ru-RU" sz="1900" dirty="0" err="1">
                <a:latin typeface="Comic Sans MS" panose="030F0702030302020204" pitchFamily="66" charset="0"/>
                <a:cs typeface="Times New Roman" pitchFamily="18" charset="0"/>
              </a:rPr>
              <a:t>Шөлде</a:t>
            </a:r>
            <a:r>
              <a:rPr lang="ru-RU" sz="19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Comic Sans MS" panose="030F0702030302020204" pitchFamily="66" charset="0"/>
                <a:cs typeface="Times New Roman" pitchFamily="18" charset="0"/>
              </a:rPr>
              <a:t>түсетін</a:t>
            </a:r>
            <a:r>
              <a:rPr lang="ru-RU" sz="19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Comic Sans MS" panose="030F0702030302020204" pitchFamily="66" charset="0"/>
                <a:cs typeface="Times New Roman" pitchFamily="18" charset="0"/>
              </a:rPr>
              <a:t>жауын-шашын</a:t>
            </a:r>
            <a:r>
              <a:rPr lang="ru-RU" sz="19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Comic Sans MS" panose="030F0702030302020204" pitchFamily="66" charset="0"/>
                <a:cs typeface="Times New Roman" pitchFamily="18" charset="0"/>
              </a:rPr>
              <a:t>мөлшерінен</a:t>
            </a:r>
            <a:r>
              <a:rPr lang="ru-RU" sz="19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Comic Sans MS" panose="030F0702030302020204" pitchFamily="66" charset="0"/>
                <a:cs typeface="Times New Roman" pitchFamily="18" charset="0"/>
              </a:rPr>
              <a:t>булану</a:t>
            </a:r>
            <a:r>
              <a:rPr lang="ru-RU" sz="19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Comic Sans MS" panose="030F0702030302020204" pitchFamily="66" charset="0"/>
                <a:cs typeface="Times New Roman" pitchFamily="18" charset="0"/>
              </a:rPr>
              <a:t>шамасы</a:t>
            </a:r>
            <a:r>
              <a:rPr lang="ru-RU" sz="1900" dirty="0">
                <a:latin typeface="Comic Sans MS" panose="030F0702030302020204" pitchFamily="66" charset="0"/>
                <a:cs typeface="Times New Roman" pitchFamily="18" charset="0"/>
              </a:rPr>
              <a:t> 7-30 </a:t>
            </a:r>
            <a:r>
              <a:rPr lang="ru-RU" sz="1900" dirty="0" err="1">
                <a:latin typeface="Comic Sans MS" panose="030F0702030302020204" pitchFamily="66" charset="0"/>
                <a:cs typeface="Times New Roman" pitchFamily="18" charset="0"/>
              </a:rPr>
              <a:t>есе</a:t>
            </a:r>
            <a:r>
              <a:rPr lang="ru-RU" sz="19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Comic Sans MS" panose="030F0702030302020204" pitchFamily="66" charset="0"/>
                <a:cs typeface="Times New Roman" pitchFamily="18" charset="0"/>
              </a:rPr>
              <a:t>артық</a:t>
            </a:r>
            <a:r>
              <a:rPr lang="ru-RU" sz="19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Comic Sans MS" panose="030F0702030302020204" pitchFamily="66" charset="0"/>
                <a:cs typeface="Times New Roman" pitchFamily="18" charset="0"/>
              </a:rPr>
              <a:t>болады</a:t>
            </a:r>
            <a:r>
              <a:rPr lang="ru-RU" sz="1900" dirty="0">
                <a:latin typeface="Comic Sans MS" panose="030F0702030302020204" pitchFamily="66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4494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err="1">
                <a:latin typeface="Comic Sans MS" panose="030F0702030302020204" pitchFamily="66" charset="0"/>
                <a:cs typeface="Times New Roman" pitchFamily="18" charset="0"/>
              </a:rPr>
              <a:t>Әдебиеттер</a:t>
            </a:r>
            <a:r>
              <a:rPr lang="ru-RU" sz="3200" b="1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Comic Sans MS" panose="030F0702030302020204" pitchFamily="66" charset="0"/>
                <a:cs typeface="Times New Roman" pitchFamily="18" charset="0"/>
              </a:rPr>
              <a:t>және</a:t>
            </a:r>
            <a:r>
              <a:rPr lang="ru-RU" sz="3200" b="1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Comic Sans MS" panose="030F0702030302020204" pitchFamily="66" charset="0"/>
                <a:cs typeface="Times New Roman" pitchFamily="18" charset="0"/>
              </a:rPr>
              <a:t>ресурстар</a:t>
            </a:r>
            <a:r>
              <a:rPr lang="ru-RU" sz="3200" b="1" dirty="0">
                <a:latin typeface="Comic Sans MS" panose="030F0702030302020204" pitchFamily="66" charset="0"/>
                <a:cs typeface="Times New Roman" pitchFamily="18" charset="0"/>
              </a:rPr>
              <a:t>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1447800"/>
            <a:ext cx="9601200" cy="441960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Comic Sans MS" panose="030F0702030302020204" pitchFamily="66" charset="0"/>
              </a:rPr>
              <a:t>Изучение биологического разнообразия Казахстана на современном этапе / Материалы международной научной Конференции </a:t>
            </a:r>
            <a:r>
              <a:rPr lang="ru-RU" dirty="0" err="1">
                <a:latin typeface="Comic Sans MS" panose="030F0702030302020204" pitchFamily="66" charset="0"/>
              </a:rPr>
              <a:t>посв</a:t>
            </a:r>
            <a:r>
              <a:rPr lang="ru-RU" dirty="0">
                <a:latin typeface="Comic Sans MS" panose="030F0702030302020204" pitchFamily="66" charset="0"/>
              </a:rPr>
              <a:t>. Юбилейном датам выдающихся ученых – ботаников Казахстана. Алматы, 6-7 июня, 2013.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>
                <a:latin typeface="Comic Sans MS" panose="030F0702030302020204" pitchFamily="66" charset="0"/>
              </a:rPr>
              <a:t>Олонова</a:t>
            </a:r>
            <a:r>
              <a:rPr lang="ru-RU" dirty="0">
                <a:latin typeface="Comic Sans MS" panose="030F0702030302020204" pitchFamily="66" charset="0"/>
              </a:rPr>
              <a:t> М.В., </a:t>
            </a:r>
            <a:r>
              <a:rPr lang="ru-RU" dirty="0" err="1">
                <a:latin typeface="Comic Sans MS" panose="030F0702030302020204" pitchFamily="66" charset="0"/>
              </a:rPr>
              <a:t>Чжанг</a:t>
            </a:r>
            <a:r>
              <a:rPr lang="ru-RU" dirty="0">
                <a:latin typeface="Comic Sans MS" panose="030F0702030302020204" pitchFamily="66" charset="0"/>
              </a:rPr>
              <a:t> Д., </a:t>
            </a:r>
            <a:r>
              <a:rPr lang="ru-RU" dirty="0" err="1">
                <a:latin typeface="Comic Sans MS" panose="030F0702030302020204" pitchFamily="66" charset="0"/>
              </a:rPr>
              <a:t>Бекет</a:t>
            </a:r>
            <a:r>
              <a:rPr lang="ru-RU" dirty="0">
                <a:latin typeface="Comic Sans MS" panose="030F0702030302020204" pitchFamily="66" charset="0"/>
              </a:rPr>
              <a:t> У. Вестник Томского гос. Университета Биология 2013 № 1 (21) С.59-73.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Comic Sans MS" panose="030F0702030302020204" pitchFamily="66" charset="0"/>
              </a:rPr>
              <a:t>Глазунов В.А. Охрана растительного мира XIII съезд русского </a:t>
            </a:r>
            <a:r>
              <a:rPr lang="ru-RU" dirty="0" err="1">
                <a:latin typeface="Comic Sans MS" panose="030F0702030302020204" pitchFamily="66" charset="0"/>
              </a:rPr>
              <a:t>ботан.общества</a:t>
            </a:r>
            <a:r>
              <a:rPr lang="ru-RU" dirty="0">
                <a:latin typeface="Comic Sans MS" panose="030F0702030302020204" pitchFamily="66" charset="0"/>
              </a:rPr>
              <a:t> (16-22 сентября, 2013 г., С.12-13).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>
                <a:latin typeface="Comic Sans MS" panose="030F0702030302020204" pitchFamily="66" charset="0"/>
              </a:rPr>
              <a:t>Л.А.Димеева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Г.М.Кудабаева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П.В.Веселова</a:t>
            </a:r>
            <a:r>
              <a:rPr lang="ru-RU" dirty="0">
                <a:latin typeface="Comic Sans MS" panose="030F0702030302020204" pitchFamily="66" charset="0"/>
              </a:rPr>
              <a:t> Охрана растительного мира XIII съезд </a:t>
            </a:r>
            <a:r>
              <a:rPr lang="ru-RU" dirty="0" err="1">
                <a:latin typeface="Comic Sans MS" panose="030F0702030302020204" pitchFamily="66" charset="0"/>
              </a:rPr>
              <a:t>рус.ботан.общ</a:t>
            </a:r>
            <a:r>
              <a:rPr lang="ru-RU" dirty="0">
                <a:latin typeface="Comic Sans MS" panose="030F0702030302020204" pitchFamily="66" charset="0"/>
              </a:rPr>
              <a:t>. (16-22 сентября, 2013 г., С.17-18).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Comic Sans MS" panose="030F0702030302020204" pitchFamily="66" charset="0"/>
              </a:rPr>
              <a:t>Мухитдинов Н.М. Геоботаника. Алматы., 2011. 384 б.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>
                <a:latin typeface="Comic Sans MS" panose="030F0702030302020204" pitchFamily="66" charset="0"/>
              </a:rPr>
              <a:t>Камелин</a:t>
            </a:r>
            <a:r>
              <a:rPr lang="ru-RU" dirty="0">
                <a:latin typeface="Comic Sans MS" panose="030F0702030302020204" pitchFamily="66" charset="0"/>
              </a:rPr>
              <a:t> Р.Б. Актуальные проблемы геоботаники III </a:t>
            </a:r>
            <a:r>
              <a:rPr lang="ru-RU" dirty="0" err="1">
                <a:latin typeface="Comic Sans MS" panose="030F0702030302020204" pitchFamily="66" charset="0"/>
              </a:rPr>
              <a:t>Всероссиская</a:t>
            </a:r>
            <a:r>
              <a:rPr lang="ru-RU" dirty="0">
                <a:latin typeface="Comic Sans MS" panose="030F0702030302020204" pitchFamily="66" charset="0"/>
              </a:rPr>
              <a:t> школа конференция Научный центр РАН Петрозаводск., 2007., С.8-22.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Comic Sans MS" panose="030F0702030302020204" pitchFamily="66" charset="0"/>
              </a:rPr>
              <a:t>Розенберг Г.С. Актуальные проблемы геоботаники III </a:t>
            </a:r>
            <a:r>
              <a:rPr lang="ru-RU" dirty="0" err="1">
                <a:latin typeface="Comic Sans MS" panose="030F0702030302020204" pitchFamily="66" charset="0"/>
              </a:rPr>
              <a:t>Всероссиская</a:t>
            </a:r>
            <a:r>
              <a:rPr lang="ru-RU" dirty="0">
                <a:latin typeface="Comic Sans MS" panose="030F0702030302020204" pitchFamily="66" charset="0"/>
              </a:rPr>
              <a:t> школа- конференция Научный центр РАН Петрозаводск., 2007., С.72-118.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202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AE1724-69F1-F97F-F33C-FE23D3A5F2F2}"/>
              </a:ext>
            </a:extLst>
          </p:cNvPr>
          <p:cNvSpPr txBox="1"/>
          <p:nvPr/>
        </p:nvSpPr>
        <p:spPr>
          <a:xfrm>
            <a:off x="1706880" y="2505670"/>
            <a:ext cx="906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4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Назарларыңызға рахмет!</a:t>
            </a:r>
            <a:endParaRPr lang="ru-KZ" sz="40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387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ҮСТІРТТІҢ ТАС МҮСІНДЕРІ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0818" y="230844"/>
            <a:ext cx="459824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БЕТПАҚДАЛ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0818" y="3425800"/>
            <a:ext cx="4640450" cy="304533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963508" y="2996419"/>
            <a:ext cx="4881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Үстірт</a:t>
            </a:r>
            <a:endParaRPr lang="ru-RU" sz="20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91643" y="6488668"/>
            <a:ext cx="492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Бетпақдала</a:t>
            </a:r>
            <a:endParaRPr lang="ru-RU" sz="20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Қызылқұм (шөл) — Уикипедия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7519" y="4126046"/>
            <a:ext cx="4179049" cy="2362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17519" y="6488668"/>
            <a:ext cx="4114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Қарақұм</a:t>
            </a:r>
            <a:endParaRPr lang="ru-RU" sz="20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7452" y="443649"/>
            <a:ext cx="641486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spcBef>
                <a:spcPts val="0"/>
              </a:spcBef>
              <a:buNone/>
            </a:pP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Тым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континентті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және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аса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құрғақ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Жауын-шашынның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жылдық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орташа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мөлшері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Comic Sans MS" panose="030F0702030302020204" pitchFamily="66" charset="0"/>
                <a:cs typeface="Times New Roman" pitchFamily="18" charset="0"/>
              </a:rPr>
              <a:t>200 мм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аспайды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Кейбір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аудандарында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жылдық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жауын-шашын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Comic Sans MS" panose="030F0702030302020204" pitchFamily="66" charset="0"/>
                <a:cs typeface="Times New Roman" pitchFamily="18" charset="0"/>
              </a:rPr>
              <a:t>100 мм 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де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жетпейді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Жазда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жаңбыр өте сирек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жауады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Жауын-шашынның көбі көктемде түседі.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Қысы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суық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Аязы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-40°С-қа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дейін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жетеді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Жазы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өте ыстық, қапырық әрі құрғақ.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Шілденің орташа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температурасы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солтүстігінде 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24°-26°С,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оңтүстігінде 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28°-30°С.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Құм бетінде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температура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жазда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70°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С-қа дейін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қызады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Осының бәрі буланудың көп болуына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септігін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тигізеді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Көктемде еріген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қар суымен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толығатын қазаншұңқырлар 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мен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ойыстар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жазда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кеуіп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кетеді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Олардың түбінде қалың тұз қабыршақтары пайда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болып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ондай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жерлерде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ешқандай өсімдіктер өспейді.</a:t>
            </a:r>
            <a:endParaRPr lang="ru-RU" dirty="0" smtClean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1204" y="46178"/>
            <a:ext cx="1927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>
                <a:latin typeface="Comic Sans MS" panose="030F0702030302020204" pitchFamily="66" charset="0"/>
                <a:cs typeface="Times New Roman" pitchFamily="18" charset="0"/>
              </a:rPr>
              <a:t>климаты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2952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717452"/>
            <a:ext cx="5622388" cy="604968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Ауасы</a:t>
            </a:r>
            <a:r>
              <a:rPr lang="ru-RU" i="1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құрғак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әрі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жауын-шашын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мөлшері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аз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болғандықтан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жергілікті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өзендері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жоқ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 Тек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қана шөл зонасынан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тыс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Жайық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Жем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Сырдария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Сарысу,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Шу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Талас,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Іле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Қаратал 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т.б.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басталатын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өзендер 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бар.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Ол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өзендер шөл арқылы ағатындықтан суының көбі булануға немесе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суаруға кетеді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де,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кейде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сағасына 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жете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алмайды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Осыған байланысты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шөлде терең орналасқан жер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асты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суының зор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маңызы 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бар.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Ондағы халықты ауыз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сумен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камтамасыз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етуде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және 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мал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суару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үшін терең жер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асты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суының алатын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орны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ерекше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Шөл зонасының астында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Қызылқұм, Шу-Сарысу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Оңтүстік Балқаш, Сырдария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Бетпақдала, Маңғыстау, 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Каспий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маңы сияқты ең ірі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артезианды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алқаптары жатыр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9600" y="154770"/>
            <a:ext cx="29679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all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Гидрологиясы</a:t>
            </a:r>
            <a:endParaRPr lang="ru-RU" sz="2400" b="1" cap="all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5054" y="154770"/>
            <a:ext cx="4487346" cy="316469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116794" y="3270676"/>
            <a:ext cx="24432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Оңтүстік</a:t>
            </a:r>
            <a: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Балқаш</a:t>
            </a:r>
            <a:r>
              <a:rPr lang="ru-RU" sz="20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546" y="3640008"/>
            <a:ext cx="4430545" cy="27758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825721" y="6367024"/>
            <a:ext cx="14556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Сырдария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7722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22960" y="581890"/>
            <a:ext cx="5563772" cy="627611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Негізінен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шөлдерде бұлтсыз ашық күндер 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саны 197-295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шамасында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Жазы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ыстық.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Қоңыржай белдеулік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шөлде шілденің орташа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температурасы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22-32С;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ең жоғары температурасы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50С;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тропиктік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және субтропиктік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белдеудегі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шөлдерде 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30-38С.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Солтүстік Америкадағы Ажал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аңғарында ауа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температурасы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56,7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С-қа дейін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көтеріледі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Шөлдегі топырақ беті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кейде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90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С-қа дейін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қызады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Жылдық жауын-шашын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мөлшері 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175-200 мм;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Такла-Макан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шөліндегі орташа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мөлшері 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9 мм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шамасында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Судың булануы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жерге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сіңу шығыны көп болғандықтан, шөл арқылы ағатын кейбір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өзендер сағасына жетпей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тартылып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қалады.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Топырақ қабатындағы ылғалдың тапшы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болуына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байланысты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шөлдің өсімдік жамылғысы негізінен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кедей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онда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тек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қуаңшылыққа бейімделген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9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өсімдіктер өседі</a:t>
            </a:r>
            <a:r>
              <a:rPr lang="ru-RU" sz="29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endParaRPr lang="ru-RU" sz="2900" dirty="0">
              <a:latin typeface="Comic Sans MS" panose="030F0702030302020204" pitchFamily="66" charset="0"/>
            </a:endParaRPr>
          </a:p>
        </p:txBody>
      </p:sp>
      <p:pic>
        <p:nvPicPr>
          <p:cNvPr id="5" name="Содержимое 4" descr="Атырау облысыны ң өсімдік жамылғысы — презентация на Slide-Share.ru 🎓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3452" y="120225"/>
            <a:ext cx="4848664" cy="3263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822960" y="120225"/>
            <a:ext cx="20361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Табиғаты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618" y="3600475"/>
            <a:ext cx="4880498" cy="301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86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"/>
            <a:ext cx="11159835" cy="4987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cap="none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1977 </a:t>
            </a:r>
            <a:r>
              <a:rPr lang="ru-RU" sz="2400" cap="none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жылы</a:t>
            </a:r>
            <a:r>
              <a:rPr lang="ru-RU" sz="2400" cap="none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 Юнеско </a:t>
            </a:r>
            <a:r>
              <a:rPr lang="ru-RU" sz="2400" cap="none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жасаған</a:t>
            </a:r>
            <a:r>
              <a:rPr lang="ru-RU" sz="2400" cap="none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400" cap="none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картада</a:t>
            </a:r>
            <a:r>
              <a:rPr lang="ru-RU" sz="2400" cap="none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en-US" sz="2400" b="1" cap="none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IV</a:t>
            </a:r>
            <a:r>
              <a:rPr lang="ru-RU" sz="2400" b="1" cap="none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400" b="1" cap="none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биоклиматтық</a:t>
            </a:r>
            <a:r>
              <a:rPr lang="ru-RU" sz="2400" b="1" cap="none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400" b="1" cap="none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аймақ</a:t>
            </a:r>
            <a:r>
              <a:rPr lang="ru-RU" sz="2400" b="1" cap="none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400" cap="none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көрсетілген</a:t>
            </a:r>
            <a:r>
              <a:rPr lang="ru-RU" sz="2400" cap="none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:</a:t>
            </a:r>
            <a:endParaRPr lang="ru-RU" sz="2400" cap="none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0" y="643277"/>
            <a:ext cx="10821572" cy="18569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>
                <a:latin typeface="Comic Sans MS" panose="030F0702030302020204" pitchFamily="66" charset="0"/>
                <a:cs typeface="Times New Roman" pitchFamily="18" charset="0"/>
              </a:rPr>
              <a:t>I</a:t>
            </a:r>
            <a:r>
              <a:rPr lang="ru-RU" b="1" dirty="0" smtClean="0">
                <a:latin typeface="Comic Sans MS" panose="030F0702030302020204" pitchFamily="66" charset="0"/>
                <a:cs typeface="Times New Roman" pitchFamily="18" charset="0"/>
              </a:rPr>
              <a:t> Аса </a:t>
            </a:r>
            <a:r>
              <a:rPr lang="ru-RU" b="1" dirty="0" err="1" smtClean="0">
                <a:latin typeface="Comic Sans MS" panose="030F0702030302020204" pitchFamily="66" charset="0"/>
                <a:cs typeface="Times New Roman" pitchFamily="18" charset="0"/>
              </a:rPr>
              <a:t>құрғақ</a:t>
            </a:r>
            <a:r>
              <a:rPr lang="ru-RU" b="1" dirty="0" smtClean="0">
                <a:latin typeface="Comic Sans MS" panose="030F0702030302020204" pitchFamily="66" charset="0"/>
                <a:cs typeface="Times New Roman" pitchFamily="18" charset="0"/>
              </a:rPr>
              <a:t> (экстра-</a:t>
            </a:r>
            <a:r>
              <a:rPr lang="ru-RU" b="1" dirty="0" err="1" smtClean="0">
                <a:latin typeface="Comic Sans MS" panose="030F0702030302020204" pitchFamily="66" charset="0"/>
                <a:cs typeface="Times New Roman" pitchFamily="18" charset="0"/>
              </a:rPr>
              <a:t>аридті</a:t>
            </a:r>
            <a:r>
              <a:rPr lang="ru-RU" b="1" dirty="0" smtClean="0">
                <a:latin typeface="Comic Sans MS" panose="030F0702030302020204" pitchFamily="66" charset="0"/>
                <a:cs typeface="Times New Roman" pitchFamily="18" charset="0"/>
              </a:rPr>
              <a:t>) </a:t>
            </a:r>
            <a:r>
              <a:rPr lang="ru-RU" b="1" dirty="0" err="1" smtClean="0">
                <a:latin typeface="Comic Sans MS" panose="030F0702030302020204" pitchFamily="66" charset="0"/>
                <a:cs typeface="Times New Roman" pitchFamily="18" charset="0"/>
              </a:rPr>
              <a:t>аймақ</a:t>
            </a:r>
            <a:r>
              <a:rPr lang="ru-RU" b="1" dirty="0" smtClean="0">
                <a:latin typeface="Comic Sans MS" panose="030F0702030302020204" pitchFamily="66" charset="0"/>
                <a:cs typeface="Times New Roman" pitchFamily="18" charset="0"/>
              </a:rPr>
              <a:t> -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өсімдік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жабыны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жоқ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, тек су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ағатын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жылға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бойларында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эфемерлер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жəне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кейбір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бұталар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болуы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мүмкін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Егін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жəне 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мал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шаруашылығымен айналысу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мүмкін емес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Бір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жыл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немесе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бірнеше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жыл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құрғақшылық болатын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шөл.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Африкадағы Орталық 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Сахара,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Азиядағы Такла-макан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Ученые заявили, что Сахара может полностью &quot;позеленеть&quot; через ..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331" y="2672862"/>
            <a:ext cx="5008099" cy="331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Пустыня Такла-Макан | Шаг в сторону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1478" y="2658793"/>
            <a:ext cx="4979962" cy="331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611816" y="5973467"/>
            <a:ext cx="48955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dirty="0" smtClean="0">
                <a:latin typeface="Comic Sans MS" panose="030F0702030302020204" pitchFamily="66" charset="0"/>
                <a:ea typeface="Calibri" pitchFamily="34" charset="0"/>
                <a:cs typeface="Times New Roman" pitchFamily="18" charset="0"/>
              </a:rPr>
              <a:t>Такла-макан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6265" y="6028006"/>
            <a:ext cx="4994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dirty="0" smtClean="0">
                <a:latin typeface="Comic Sans MS" panose="030F0702030302020204" pitchFamily="66" charset="0"/>
                <a:cs typeface="Times New Roman" pitchFamily="18" charset="0"/>
              </a:rPr>
              <a:t>Орталық Сахара</a:t>
            </a:r>
            <a:endParaRPr lang="ru-RU" sz="2000" b="1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78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46760" y="415636"/>
            <a:ext cx="11163033" cy="188507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en-US" b="1" dirty="0" smtClean="0">
                <a:latin typeface="Comic Sans MS" panose="030F0702030302020204" pitchFamily="66" charset="0"/>
                <a:cs typeface="Times New Roman" pitchFamily="18" charset="0"/>
              </a:rPr>
              <a:t>II </a:t>
            </a:r>
            <a:r>
              <a:rPr lang="ru-RU" b="1" dirty="0" err="1" smtClean="0">
                <a:latin typeface="Comic Sans MS" panose="030F0702030302020204" pitchFamily="66" charset="0"/>
                <a:cs typeface="Times New Roman" pitchFamily="18" charset="0"/>
              </a:rPr>
              <a:t>Құрғақ</a:t>
            </a:r>
            <a:r>
              <a:rPr lang="ru-RU" b="1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Comic Sans MS" panose="030F0702030302020204" pitchFamily="66" charset="0"/>
                <a:cs typeface="Times New Roman" pitchFamily="18" charset="0"/>
              </a:rPr>
              <a:t>аймақ</a:t>
            </a:r>
            <a:r>
              <a:rPr lang="ru-RU" b="1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Такла-макан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шөлі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Батыс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Қытайда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Синьцзян-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Ұйғыр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автономиялық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ауданында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жауын-шашын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мөлшері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жылына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50-75 мм.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Өсімдіктер жабыны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өте сирек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кедей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Негізінен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көпжылдық жəне біржылдық суккуленттер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Суарусыз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егін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шаруашылығы мүмкін емес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Бұл аймақта көшпенді 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мал </a:t>
            </a:r>
            <a:r>
              <a:rPr lang="ru-RU" dirty="0" err="1" smtClean="0">
                <a:latin typeface="Comic Sans MS" panose="030F0702030302020204" pitchFamily="66" charset="0"/>
                <a:cs typeface="Times New Roman" pitchFamily="18" charset="0"/>
              </a:rPr>
              <a:t>шаруашылығымен айналысуға болады</a:t>
            </a:r>
            <a:r>
              <a:rPr lang="ru-RU" dirty="0" smtClean="0">
                <a:latin typeface="Comic Sans MS" panose="030F0702030302020204" pitchFamily="66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8" name="Рисунок 7" descr="Бірде көл, бірде шөл — новости на сайте Ак Жайык"/>
          <p:cNvPicPr/>
          <p:nvPr/>
        </p:nvPicPr>
        <p:blipFill>
          <a:blip r:embed="rId2" cstate="print"/>
          <a:srcRect b="8651"/>
          <a:stretch>
            <a:fillRect/>
          </a:stretch>
        </p:blipFill>
        <p:spPr bwMode="auto">
          <a:xfrm>
            <a:off x="2812473" y="2632363"/>
            <a:ext cx="7667958" cy="3613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63175" y="6400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12472" y="6254819"/>
            <a:ext cx="76398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latin typeface="Comic Sans MS" panose="030F0702030302020204" pitchFamily="66" charset="0"/>
                <a:cs typeface="Times New Roman" pitchFamily="18" charset="0"/>
              </a:rPr>
              <a:t>Синьцзян-Ұйғыр автономиялық ауданы</a:t>
            </a:r>
            <a:r>
              <a:rPr lang="ru-RU" sz="2000" b="1" dirty="0" smtClean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018343"/>
      </p:ext>
    </p:extLst>
  </p:cSld>
  <p:clrMapOvr>
    <a:masterClrMapping/>
  </p:clrMapOvr>
</p:sld>
</file>

<file path=ppt/theme/theme1.xml><?xml version="1.0" encoding="utf-8"?>
<a:theme xmlns:a="http://schemas.openxmlformats.org/drawingml/2006/main" name="Уголки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Уголки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308</TotalTime>
  <Words>1545</Words>
  <Application>Microsoft Office PowerPoint</Application>
  <PresentationFormat>Широкоэкранный</PresentationFormat>
  <Paragraphs>124</Paragraphs>
  <Slides>41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7" baseType="lpstr">
      <vt:lpstr>Arial</vt:lpstr>
      <vt:lpstr>Calibri</vt:lpstr>
      <vt:lpstr>Comic Sans MS</vt:lpstr>
      <vt:lpstr>Franklin Gothic Book</vt:lpstr>
      <vt:lpstr>Times New Roman</vt:lpstr>
      <vt:lpstr>Уголки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1977 жылы Юнеско жасаған картада IV биоклиматтық аймақ көрсетілген:</vt:lpstr>
      <vt:lpstr>Презентация PowerPoint</vt:lpstr>
      <vt:lpstr>Презентация PowerPoint</vt:lpstr>
      <vt:lpstr>Презентация PowerPoint</vt:lpstr>
      <vt:lpstr>Презентация PowerPoint</vt:lpstr>
      <vt:lpstr>Шөл зонасы</vt:lpstr>
      <vt:lpstr>Шөлдер топырақ типіне қарай: </vt:lpstr>
      <vt:lpstr>Презентация PowerPoint</vt:lpstr>
      <vt:lpstr>Презентация PowerPoint</vt:lpstr>
      <vt:lpstr>Жауын-шашынның динамикалылығына байланысты </vt:lpstr>
      <vt:lpstr>Презентация PowerPoint</vt:lpstr>
      <vt:lpstr>Солтүстік шөлдер</vt:lpstr>
      <vt:lpstr>Ортаңғы шөлдер</vt:lpstr>
      <vt:lpstr>Оңтүстік шөлдер</vt:lpstr>
      <vt:lpstr>Презентация PowerPoint</vt:lpstr>
      <vt:lpstr>Презентация PowerPoint</vt:lpstr>
      <vt:lpstr>ҚАЗАҚСТАН РЕСПУБЛИКАСЫНДА ШӨЛЕЙТТЕНУГЕ ҚАРСЫ КҮРЕС ЖӨНІНДЕГІ 2005-2015 ЖЫЛДАРҒА АРНАЛҒАН БАҒДАРЛАМА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Проблеманың қазiргі жай-күйiн талдау</vt:lpstr>
      <vt:lpstr> Шөлейттенуге қарсы күрестi ғылыми және ақпараттық қолдау, насихаттау</vt:lpstr>
      <vt:lpstr>Презентация PowerPoint</vt:lpstr>
      <vt:lpstr>Презентация PowerPoint</vt:lpstr>
      <vt:lpstr>Шөлдердің шаруашылықта пайдаланылуы</vt:lpstr>
      <vt:lpstr>Презентация PowerPoint</vt:lpstr>
      <vt:lpstr>Презентация PowerPoint</vt:lpstr>
      <vt:lpstr>Қорытынды</vt:lpstr>
      <vt:lpstr>Әдебиеттер және ресурстар: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Tolganay Ryskali</dc:creator>
  <cp:lastModifiedBy>Lenovo</cp:lastModifiedBy>
  <cp:revision>28</cp:revision>
  <dcterms:created xsi:type="dcterms:W3CDTF">2025-11-01T16:53:23Z</dcterms:created>
  <dcterms:modified xsi:type="dcterms:W3CDTF">2025-11-07T06:37:19Z</dcterms:modified>
</cp:coreProperties>
</file>